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Shape 113"/>
          <p:cNvSpPr/>
          <p:nvPr>
            <p:ph type="sldImg"/>
          </p:nvPr>
        </p:nvSpPr>
        <p:spPr>
          <a:prstGeom prst="rect">
            <a:avLst/>
          </a:prstGeom>
        </p:spPr>
        <p:txBody>
          <a:bodyPr/>
          <a:lstStyle/>
          <a:p>
            <a:pPr/>
          </a:p>
        </p:txBody>
      </p:sp>
      <p:sp>
        <p:nvSpPr>
          <p:cNvPr id="114" name="Shape 114"/>
          <p:cNvSpPr/>
          <p:nvPr>
            <p:ph type="body" sz="quarter" idx="1"/>
          </p:nvPr>
        </p:nvSpPr>
        <p:spPr>
          <a:prstGeom prst="rect">
            <a:avLst/>
          </a:prstGeom>
        </p:spPr>
        <p:txBody>
          <a:bodyPr/>
          <a:lstStyle/>
          <a:p>
            <a:pPr/>
            <a:r>
              <a:t>The past 20 years appear to have been the worst for economic growth in the global north since at least 1865. One view is that properly-measured growth has in fact been OK, if inequitable and accompanied by rising income and wealth inequality, but that large scale anxiety has been generated because the social wage produced by feeling superior to others—to women, to minorities, to foreigners—has been diminished by moves toward equality of opportunity. A second view is that the global north has hit a rough patch, and the true technological and organizational progress is now harder and has been slow down. </a:t>
            </a:r>
          </a:p>
          <a:p>
            <a:pPr/>
          </a:p>
          <a:p>
            <a:pPr/>
            <a:r>
              <a:t>A third view is that governance has shifted: away from a focus on supporting economic growth and toward a combination of an expression of social difference linked with upward redistribution accompanied by a relative unconcern with supporting and encouraging economic growth, or indeed with having policies that work. This third view is that the global north, especially the United States, is and has for twenty years been gradually sliding into a position of technocratic default.</a:t>
            </a:r>
          </a:p>
          <a:p>
            <a:pPr/>
          </a:p>
          <a:p>
            <a:pPr/>
            <a:r>
              <a:t>We can see this most strongly in the trade policy of Donald Trump. Donald Trump ran very strongly on the claim that NAFTA had been the worst trade deal ever, and that Americans had been taken to the cleaners by Mexicans. We must re-negotiate it to make it fair! Donald Trump ran very strongly on the claim that the Trans Pacific Partnership was the second worst trade deal ever and that Americans had been taken to the cleaners by… well, it was not clear, since we had gotten pretty much everything we asked for in the negotiation, and China was not a party. It must be blown up!</a:t>
            </a:r>
          </a:p>
          <a:p>
            <a:pPr/>
          </a:p>
          <a:p>
            <a:pPr/>
            <a:r>
              <a:t>But when it came time to renegotiate NAFTA, neither Trump nor any of his advisers or propagandists could think of anything to ask for. So the renegotiated NAFTA—the USMTA—consists of the old NAFTA, plus most of the TPP provisions (which now bind us, Canada, and Mexico, but not the others who are party to their own but not to our agreement), plus some auto parts rules of origen provisions that has always been a high priority for midwestern Democrats from Ohio and Michigan and had always been strongly opposed by the Republican party. Go figure.</a:t>
            </a:r>
          </a:p>
          <a:p>
            <a:pPr/>
          </a:p>
          <a:p>
            <a:pPr/>
            <a:r>
              <a:t>And when it came time for Trump to wage his trade war with China over intellectual property protection and market access issues, the Chinese negotiators pointed out that if Trump had signed the TPP and had then demanded that China respect the TPP intellectual property and market access rules in its dealings with all TPP members, he would have had considerable leverage. The TPP are, after all, an overwhelming part of China’s total trade. The U.S. is important, but not overwhelming. The Chinese negotiators said: if you were serious, you would have signed the TPP and then come to negotiate with us from a position of strength. Instead, you unilaterally threw away your leverage, and now you ask us to make concessions? Without the TPP partners to back you up, a trade war will be much worse for you than it will be for us. Go figure.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And the world of slow productivity growth, deep recession, slow recovery, rapidly growing income and wealth inequality, plus the decline of markers of a superior social status that used to provide enormous psychic income to the properly white and manly male—in this world the Polanyian perplex cannot be papered over without trouble leaking through. And so we come to a sea change.</a:t>
            </a:r>
          </a:p>
          <a:p>
            <a:pPr/>
          </a:p>
          <a:p>
            <a:pPr/>
            <a:r>
              <a:t>The long twentieth century came to an end in November, 2016, when the U.S. polity and government turned its back on the globalized world it had done so much to create, and became, instead, a chaos monkey. It was not even that the U.S. shifted its view of what its national interest required, and how the world should be managed. It gave up the idea of being a leader in global management, or keeping its word, or, indeed have having a coherent sense of what its national and the global interest might require.</a:t>
            </a:r>
          </a:p>
          <a:p>
            <a:pPr/>
          </a:p>
          <a:p>
            <a:pPr/>
            <a:r>
              <a:t>To the extent that the Donald Trump administration had a worldview when it took office, it would be one of suspicion: that internal and external enemies, people of non-white race and non English-speaking language, were somehow taking advantage. These enemies needed to be kept off balance, somehow. And keeping them off-balance required that America put itself off-balance too. </a:t>
            </a:r>
          </a:p>
          <a:p>
            <a:pPr/>
          </a:p>
          <a:p>
            <a:pPr/>
            <a:r>
              <a:t>To the extent that there were policies, they consisted of another round of tax-cuts-for-the-rich to further widen income inequality, another round of delay before tackling global warming, random regulatory rollbacks uninformed by technocratic calculation of benefits and costs—and cruelty: usually through the demonization of immigrants and foreigners, but cruelty as a strategy for the assertion of some kind of dominance.</a:t>
            </a:r>
          </a:p>
          <a:p>
            <a:pPr/>
          </a:p>
          <a:p>
            <a:pPr/>
            <a:r>
              <a:t>The hope of Trump’s domestic opponents was that this would prove to be a “Pete Wilson moment”. Pete Wilson was the Governor of California who had sought to win reelection in the 1990s by demonizing California’s Hispanic immigrants as cheaters grabbing resources to which they were not fairly entitled and draining the state. Wilson won. But in the aftermath a large majority of California’s electorate decided that that was not who they wanted to be. And governance in California returned to normal, and then took two steps to the left: betting the future of the state on diversity, technology, and reinvigorated social democracy.</a:t>
            </a:r>
          </a:p>
          <a:p>
            <a:pPr/>
          </a:p>
          <a:p>
            <a:pPr/>
            <a:r>
              <a:t>Whether the Trump administration, plus the American Republican Party’s decision to double-down in support for the Trump administration, will mark a similar watershed is in the hands of the American electorate, and of the judges who can either work to keep elections free and fair or put their thumbs on the scale. But what is certain is that all around the world, everybody knows that U.S. governance is broken, and that allowing the U.S. to take the lead on any global issue is to put a great deal at hazard.</a:t>
            </a:r>
          </a:p>
          <a:p>
            <a:pPr/>
          </a:p>
          <a:p>
            <a:pPr/>
            <a:r>
              <a:t>And not only the U.S., but democracy has been placed in default. What happens after the default is not clear. Is there a workout—a buckling down and a period of privation, rededication, and probation, after which the old order is restored? Is there a recapitalization—or a new group brought in to manage the old enterprise and become the principal marginal stakeholders to take the old enterprise on a new course? Or is there simply a liquidation—an end of the America that thought itself exceptional as we have known it?</a:t>
            </a:r>
          </a:p>
          <a:p>
            <a:pPr/>
          </a:p>
          <a:p>
            <a:pPr/>
            <a:r>
              <a:t>The future is in someone’s hands. It is not clear whose…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a:p>
        </p:txBody>
      </p:sp>
      <p:sp>
        <p:nvSpPr>
          <p:cNvPr id="123" name="Shape 123"/>
          <p:cNvSpPr/>
          <p:nvPr>
            <p:ph type="body" sz="quarter" idx="1"/>
          </p:nvPr>
        </p:nvSpPr>
        <p:spPr>
          <a:prstGeom prst="rect">
            <a:avLst/>
          </a:prstGeom>
        </p:spPr>
        <p:txBody>
          <a:bodyPr/>
          <a:lstStyle/>
          <a:p>
            <a:pPr/>
            <a:r>
              <a:t>Trump, and similar politicians like Boris Johnson in Britain, VIktor Orban in Hungary, Nahendra Modi in India, and so forth, are often called “populist”. But that does not seem to me to really fit. Earlier “populists” had plans, and theories about the economy and how to make it better!</a:t>
            </a:r>
          </a:p>
          <a:p>
            <a:pPr/>
          </a:p>
          <a:p>
            <a:pPr/>
            <a:r>
              <a:t>In America, populists like William Jennings Bryan had a definite set of strong policy demands for how to rebalance wealth in favor of American people and away from the bankers, the plutocrats, the Kleptocrats, the monopolists, and other rich unworthy. William Jennings Bryan's populists demanded the free coinage of silver into currency at a value 1/16 that of gold in order to expand the money supply and lower interest rates. They demanded an interstate commerce commission does set railroad rates low so that Americans could sell their crops fairly at fair prices to those who would then carry them to the cities where they were demanded. They demanded farmers cooperative so that farmers would have bargaining power in their dealings. They demanded the break up of monopolies and trusts. They sought a farmer labor alliance. William Jennings Bryan expressed all of this inspiring rhetoric: "thou shall not press down upon the brow of labor this crown of thorns; thou shall not crucify mankind upon a cross of gold!” But there were underlying demands for large policy changes in what the populists thought was a pro growth direction. And some of their policy demands made technocratic sense, while some did not.</a:t>
            </a:r>
          </a:p>
          <a:p>
            <a:pPr/>
          </a:p>
          <a:p>
            <a:pPr/>
            <a:r>
              <a:t>Later on, Latin American populists similarly had a strong set of policy demands in order to get rid of the internal colonization of Latin American economies by Castillian-descended landed elites that they believe had hobbled growth. They sought the government to turn its positions in the industry it nationalized into a source of jobs for a drive toward full employment. They sought import substitution  industrialization at the expense of landed export interests. They sought low interest rates and expanded money supplies to produce full employment, and they hoped that price control programs could then stem inflation. Once again, some of these made technocratic sense. Others did not.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r>
              <a:t>Instead of focusing on economic growth, or even on redistribution to give the people a fair shake and more opportunity in the economy, this current of politics in the global north and elsewhere, which has been gathering strength over the past generation, seems to be focused on identifying enemies of the nation, and then giving the enemies of the nation what they deserve.</a:t>
            </a:r>
          </a:p>
          <a:p>
            <a:pPr/>
          </a:p>
          <a:p>
            <a:pPr/>
            <a:r>
              <a:t>Yes, earlier populists had identified  enemies: monopolists, bankers, rich foreigners, poor foreigners, and so forth. And yet there had not particularly been a Marxist class skew. There were malefactors of great wealth. And there were malefactors of little wealth. There were those who charged too much for what they sold. And there were those who offered to work for too little. The enemies were those who set themselves in opposition to the people, and who had wreaked policies that impoverished the people.</a:t>
            </a:r>
          </a:p>
          <a:p>
            <a:pPr/>
          </a:p>
          <a:p>
            <a:pPr/>
            <a:r>
              <a:t>This seems different. The enemy is identified by Trump, Johnson, and company are not enemies of the people because they wreak policies that make the people poor. They are enemies of the people because they are… enemies.</a:t>
            </a:r>
          </a:p>
          <a:p>
            <a:pPr/>
          </a:p>
          <a:p>
            <a:pPr/>
            <a:r>
              <a:t>This current wave seem to be interested in power, and identifying enemies. And if they have interests in economic policies, they are interested in policies that redistribute wealth to their friends and to the rich—in kleptocracy and sometimes plutocracy. This last, however, seems far more prominent in Donald Trump than in the others, however: Trump has embraced upward redistribution to plutocrats via tax cuts for the rich end more polluted air and water. The others seem to want to enrich their circles of friends and supporters, but not to be on the side of "the Rich" in general.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What is going on? I think what is going on is the mobilization by political entrepreneurs of currents of thought and feeling. The interest is not so much of growing the economy. The interest is not even one of redistributing wealth and opportunity to one class or the other. Rather, the interest is one of political entrepreneurs in finding a way to achieve and hold power in spite of a lack of commitment to economic policies that would be broadly wealth-creating and distributing, and thus broadly popular.</a:t>
            </a:r>
          </a:p>
          <a:p>
            <a:pPr/>
          </a:p>
          <a:p>
            <a:pPr/>
            <a:r>
              <a:t>And this mobilization is based on nationalism.</a:t>
            </a:r>
          </a:p>
          <a:p>
            <a:pPr/>
          </a:p>
          <a:p>
            <a:pPr/>
            <a:r>
              <a:t>As Ernest Gellner puts it, nationalism is at its bottom a theory of political legitimacy. Those not of the right ethnos should not hold political power. Claims that a leader should be replaced fall if he can establish that he is from and is working for the right ethnos. Those who want opportunity and position had better be of the right ethnos as well</a:t>
            </a:r>
          </a:p>
          <a:p>
            <a:pPr/>
          </a:p>
          <a:p>
            <a:pPr/>
            <a:r>
              <a:t>Policies should thus have an ethnic skew—which is really an ascribed cultural skew notionally based on (fictitious) descent—not a class or a technocratic one. I have in my clippings file a note from someone who interviewed bewildered Trump supporters in the trans-Mississippi midwest:</a:t>
            </a:r>
          </a:p>
          <a:p>
            <a:pPr/>
          </a:p>
          <a:p>
            <a:pPr/>
            <a:r>
              <a:t>&gt;Ezekiel Moreno, 35, a Navy veteran… accepted in WorkAdvance.… That training led him to a job at M&amp;M Manufacturing, which makes aerospace parts, and to steady pay increases. ‘We’ve moved out of an apartment and into a house,. My daughter is taking violin lessons, and my other daughter has a math tutor.’ Moreno was sitting at a table with his boss, Rocky Payton.…  All said they had voted for Trump… were bewildered that he wanted to cut funds that channel people into good manufacturing jobs. ‘There’s a lot of wasteful spending, so cut other places,’ Moreno said. Payton suggested that if the government wants to cut budgets, it should target ‘Obama phones’ provided to low-income Americans. (In fact, the program predates President Barack Obama and is financed by telecom companies rather than by taxpayers.)… I was struck by how loyal they remain to Trump…</a:t>
            </a:r>
          </a:p>
          <a:p>
            <a:pPr/>
          </a:p>
          <a:p>
            <a:pPr/>
            <a:r>
              <a:t>Ezekiel Moreno thinks Obama gave free cell phones to Black people, and that if only Trump knew, he would save money by cutting spending on this “Obamaphone” program. Never mind that it was started by George W. Bush’s administration as part of its push to make America cyberliterate—and that the program is run by phone companies, which offer discounts on phones to poor people, and that the phones sold under it are not named after Obama.</a:t>
            </a:r>
          </a:p>
          <a:p>
            <a:pPr/>
          </a:p>
          <a:p>
            <a:pPr/>
            <a:r>
              <a:t>Ezekiel Moreno does not realize that, to Trump and his circle, he is one of the moochers who needs to get what he deserves—he has a Mexican name, after all.</a:t>
            </a:r>
          </a:p>
          <a:p>
            <a:pPr/>
          </a:p>
          <a:p>
            <a:pPr/>
            <a:r>
              <a:t>Go figure.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How did this come to be? Ernest Gellner has a theory of where nationalism comes from. To understand it, we need to back up to pre-mass literacy, pre-industrial societies. In them there was no “nationalism” as we know it today. Yes, English thought French were weird. But that was not the major cleavage. Peasants thought nobles were weird. Nobles thought peasants were disgusting. Merchants sneered at nobles. Peasants thought the other peasants over the hills were weird. Priests sneered at merchants. And everybody (else) hated the Jews.</a:t>
            </a:r>
          </a:p>
          <a:p>
            <a:pPr/>
          </a:p>
          <a:p>
            <a:pPr/>
            <a:r>
              <a:t>The producing classes—peasant farmers and craftsman—found themselves laterally insulated and culturally drifting so that they defined themselves as members of their locality and local culture and also as peasants and craftsman rather than primarily as members of their nation. The upper classes found themselves horizontally stratified by social function. An English knight had more in common with the French knight than with an English merchant. Culture and allegiance was primarily either to social caste or to local community. Specialists in coercive violence, in accounting and ideology, or in trade and commerce had little sense of a common nationalist identity.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But then comes the industrial revolution. And the industrial revolution brings literacy. And industrialization also brings the creative destruction associated with modern economic growth and change. Remember: one year now brings as much technological and organizational structural change as 50 years brought back in the agrarian age. </a:t>
            </a:r>
          </a:p>
          <a:p>
            <a:pPr/>
          </a:p>
          <a:p>
            <a:pPr/>
            <a:r>
              <a:t>This has consequences:</a:t>
            </a:r>
          </a:p>
          <a:p>
            <a:pPr/>
          </a:p>
          <a:p>
            <a:pPr/>
            <a:r>
              <a:t>First, Society cannot maintain strong local community bonds over time, across generations, or even within a generation. With society destined to be a permanent game of musical chairs given the speed of technological and organizational advance, success requires forming weak ties and common patterns of practice so people can quickly and easily fit in to changing social and economic roles.</a:t>
            </a:r>
          </a:p>
          <a:p>
            <a:pPr/>
          </a:p>
          <a:p>
            <a:pPr/>
            <a:r>
              <a:t>The societies that work depend on a common foundation of some specialized and standardized training on top of which you can build expertise and using which you can learn what you need to know for whatever organization you currently find yourself fitting into. The common education and common culture associated with your particular language and dialect serves as a form of "basic training" that equips you for the protean world.</a:t>
            </a:r>
          </a:p>
          <a:p>
            <a:pPr/>
          </a:p>
          <a:p>
            <a:pPr/>
            <a:r>
              <a:t>Your principal productive asset thus becomes your basic training: literacy, numeracy, basic technical skills, basic social patterns all of which are associated with your language dialect, your culture, and your locality. Ernest Gellner quotes: “modern man is not loyal to a monarch Orland or a faith but to a culture”; a culture in which they can work and be respected.</a:t>
            </a:r>
          </a:p>
          <a:p>
            <a:pPr/>
          </a:p>
          <a:p>
            <a:pPr/>
            <a:r>
              <a:t>And those who do not embrace these nationalist cultural and behavior gods—either those who stick to their local patterns or those who embrace the global identity of a “rootless cosmopolite”—find themselves in social trouble.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"Nationalism" thus emerges as the near congruence of political order cultural behavior patterns, and economic opportunity.</a:t>
            </a:r>
          </a:p>
          <a:p>
            <a:pPr/>
          </a:p>
          <a:p>
            <a:pPr/>
            <a:r>
              <a:t>And nationalism can take several types. You can have a suppressed agrarian based ethnos whose intellectual awakeners and other advocates see that their lives would be much better, potentially, at least locally, if they turn their folk culture into a high culture. A Transylvanian in the early 1700s who was upwardly mobile would learn German and go to Vienna to serve the Holy Roman Emperor, and then return to be an intermediary—a member of Imperial German society who had local knowledge useful in managing affairs in the foothills of the Carpathians. A Transylvanian in the late 1800s seeks to exalt his birth tongue: Romanian, and to make a new country of Romania.</a:t>
            </a:r>
          </a:p>
          <a:p>
            <a:pPr/>
          </a:p>
          <a:p>
            <a:pPr/>
            <a:r>
              <a:t>Or you can have a politically-divided but culturally-confident ethnos. Universal education greatly boosts their numbers. But they wish the freedom of action that they think is their due throughout the language area—hence they seek political unification, and a state.</a:t>
            </a:r>
          </a:p>
          <a:p>
            <a:pPr/>
          </a:p>
          <a:p>
            <a:pPr/>
            <a:r>
              <a:t>Or not: many Latin American elites are happy not answering to Mexico City, or Caracas, or Buenos Aires.</a:t>
            </a:r>
          </a:p>
          <a:p>
            <a:pPr/>
          </a:p>
          <a:p>
            <a:pPr/>
            <a:r>
              <a:t>And then there is the nationalism of those who find political entrepreneurs distracting them from other issues by inflaming and getting them to worry about some national insult—lack of possession of the Polish corridor, or a local minority that is either too clever and too rich or too lazy and indolent and too willing to work for pennies (never mind that that is incoherent).</a:t>
            </a:r>
          </a:p>
          <a:p>
            <a:pPr/>
          </a:p>
          <a:p>
            <a:pPr/>
            <a:r>
              <a:t>Nationalism—in any of these forms—can easily develop into a destructive fever.</a:t>
            </a:r>
          </a:p>
          <a:p>
            <a:pPr/>
          </a:p>
          <a:p>
            <a:pPr/>
            <a:r>
              <a:t>Gellner believed, or maybe hoped, that the high fevers of destructive natioanlism had largely run their course. He said that early nationalism was the sharpest and nastiest. It told others within its borders: “become part of the nation, or else.” And if we would not let you become part of the nation? Then we gloried in forcing the “or else” upon you.</a:t>
            </a:r>
          </a:p>
          <a:p>
            <a:pPr/>
          </a:p>
          <a:p>
            <a:pPr/>
            <a:r>
              <a:t>Gellner saw a world in which people were returning once again to overlapping identities, none of which were primary or an essential hill to die on. “European”, Spanish, or Catalan? “European”, British, or Little Englander? Global cosmopolite, Massachusetts utopian, Virginia free man, or Kentucky frontiersman?</a:t>
            </a:r>
          </a:p>
          <a:p>
            <a:pPr/>
          </a:p>
          <a:p>
            <a:pPr/>
            <a:r>
              <a:t>Gellner seems to have been wrong. For modern society seems to be rife and ridden with anxiety. And political entrepreneurs—those who seek power because they can channel wealth to their friends and associates, or those who for ideological reasons want power to channel resources to those they find worthy, but who know that such channeling would be broadly unpopular—find that the accentuation and inflamation of nationalist cleavages can be an effective political strategy?</a:t>
            </a:r>
          </a:p>
          <a:p>
            <a:pPr/>
          </a:p>
          <a:p>
            <a:pPr/>
            <a:r>
              <a:t>But what kind of cleavages?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And here we get into the Polanyian Perplex. Karl Polanyi came from a place not far from Ernest Gellner. Polanyi, however, wound up in Vermont and New York. And he said that the big problem of the age sprung from the fact that land, abor, and finance were “Fictitious Commodities”:</a:t>
            </a:r>
          </a:p>
          <a:p>
            <a:pPr/>
          </a:p>
          <a:p>
            <a:pPr/>
            <a:r>
              <a:t>They were not, Polanyi argued, not real “commodities”. Real “commodities” are things that are properly subject to economic logic. They are properly pushed to their most valuable use by market forces. And It is right and proper that each exchange or use of true commodities must pass a profitability test…</a:t>
            </a:r>
          </a:p>
          <a:p>
            <a:pPr/>
          </a:p>
          <a:p>
            <a:pPr/>
            <a:r>
              <a:t>But “Land”—that is what your community is. And “Labor”—that is the level of earnings that allows you to maintain the lifestyle that you think is your due, your identity. But “Finance”—whether you have a job, or a firm to work for, or can quickly find another one</a:t>
            </a:r>
          </a:p>
          <a:p>
            <a:pPr/>
          </a:p>
          <a:p>
            <a:pPr/>
            <a:r>
              <a:t>People think they have rights to stable communities, expected incomes, secure jobs. That is what society owes them for playing by the rules. Yet that is not what a market economy can deliver.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Karl Polanyi noted: In a market economy, the only rights a market society respects are property rights: &amp; the only property rights that are worth anything are those that help you produce things for which rich people have a serious jones</a:t>
            </a:r>
          </a:p>
          <a:p>
            <a:pPr/>
          </a:p>
          <a:p>
            <a:pPr/>
            <a:r>
              <a:t>Plus a market economy produces change and upheaval: creative destruction at a rate never before seen. Remember: 1 year sees as much technological and organizational change as 50 years back in the agrarian age.</a:t>
            </a:r>
          </a:p>
          <a:p>
            <a:pPr/>
          </a:p>
          <a:p>
            <a:pPr/>
            <a:r>
              <a:t>Hence people who think that they have rights to the land they live on—that it be the stable community they expect—and rights that their labor be respected—be rewarded with the income that is appropriate—and that finance be obtainable—that the decision of some sharp-eyed or sharp-nosed rootless cosmopolite thousands of miles away should not make the business they work for dry up and blow away in an instant. But those are not rights that the market can satisfy.</a:t>
            </a:r>
          </a:p>
          <a:p>
            <a:pPr/>
          </a:p>
          <a:p>
            <a:pPr/>
            <a:r>
              <a:t>Hence there will be anxiety—economic anxiety and uncertainty. Perhaps it can be papered over if overall economic growth is fast enough. But if not? Then people will feel betrayed: the system isn’t working.</a:t>
            </a:r>
          </a:p>
          <a:p>
            <a:pPr/>
          </a:p>
          <a:p>
            <a:pPr/>
            <a:r>
              <a:t>And they will want to search for reasons why the system isn’t working. And they will form themselves into a society.</a:t>
            </a:r>
          </a:p>
          <a:p>
            <a:pPr/>
          </a:p>
          <a:p>
            <a:pPr/>
            <a:r>
              <a:t>This society will have its revenge: it will protect itself against the market logic. Somehow, it will find a way—constructive or destructive, left or right.</a:t>
            </a:r>
          </a:p>
          <a:p>
            <a:pPr/>
          </a:p>
          <a:p>
            <a:pPr/>
            <a:r>
              <a:t>And political entrepreneurs seeking power, or seeking to advance causes not broadly popular in their own right, will take advantage. And the easiest way to take advantage is to put forward a leader, ideally someone charismatic. And they will promise that the leader will protect them from the enemies who are keeping the system from working, for he hates your enemies too and is working to overthrow them, as you would wish to.</a:t>
            </a:r>
          </a:p>
          <a:p>
            <a:pPr/>
          </a:p>
          <a:p>
            <a:pPr/>
            <a:r>
              <a:t>This is not a recipe for a growth-enhancing technocratic politics, to say the least. </a:t>
            </a:r>
          </a:p>
          <a:p>
            <a:pPr/>
          </a:p>
          <a:p>
            <a:pPr/>
            <a:r>
              <a:t>This can be a mask for plutocracy. This can be a cover for kleptocracy. This can be a motivating force for a broad welfare-enhancing populism. This can fuel the leader-worship of a neo-fascism, or of a movement that is not “neo”.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8700"/>
              </a:lnSpc>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61" name="Title Text"/>
          <p:cNvSpPr txBox="1"/>
          <p:nvPr>
            <p:ph type="title"/>
          </p:nvPr>
        </p:nvSpPr>
        <p:spPr>
          <a:xfrm>
            <a:off x="892968" y="1151929"/>
            <a:ext cx="7358064" cy="2321720"/>
          </a:xfrm>
          <a:prstGeom prst="rect">
            <a:avLst/>
          </a:prstGeom>
        </p:spPr>
        <p:txBody>
          <a:bodyPr lIns="35718" tIns="35718" rIns="35718" bIns="35718" anchor="b"/>
          <a:lstStyle>
            <a:lvl1pPr defTabSz="410765"/>
          </a:lstStyle>
          <a:p>
            <a:pPr/>
            <a:r>
              <a:t>Title Text</a:t>
            </a:r>
          </a:p>
        </p:txBody>
      </p:sp>
      <p:sp>
        <p:nvSpPr>
          <p:cNvPr id="62"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prstGeom prst="rect">
            <a:avLst/>
          </a:prstGeom>
        </p:spPr>
        <p:txBody>
          <a:bodyPr/>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7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49" cy="1518050"/>
          </a:xfrm>
          <a:prstGeom prst="rect">
            <a:avLst/>
          </a:prstGeom>
        </p:spPr>
        <p:txBody>
          <a:bodyPr/>
          <a:lstStyle>
            <a:lvl1pPr>
              <a:defRPr b="0" sz="5400">
                <a:solidFill>
                  <a:srgbClr val="000000"/>
                </a:solidFill>
                <a:latin typeface="Helvetica Light"/>
                <a:ea typeface="Helvetica Light"/>
                <a:cs typeface="Helvetica Light"/>
                <a:sym typeface="Helvetica Light"/>
              </a:defRPr>
            </a:lvl1pPr>
          </a:lstStyle>
          <a:p>
            <a:pPr/>
            <a:r>
              <a:t>Title Text</a:t>
            </a:r>
          </a:p>
        </p:txBody>
      </p:sp>
      <p:sp>
        <p:nvSpPr>
          <p:cNvPr id="80" name="Body Level One…"/>
          <p:cNvSpPr txBox="1"/>
          <p:nvPr>
            <p:ph type="body" idx="1"/>
          </p:nvPr>
        </p:nvSpPr>
        <p:spPr>
          <a:prstGeom prst="rect">
            <a:avLst/>
          </a:prstGeom>
        </p:spPr>
        <p:txBody>
          <a:bodyPr/>
          <a:lstStyle>
            <a:lvl1pPr marL="271637" indent="-271637">
              <a:defRPr sz="2200"/>
            </a:lvl1pPr>
            <a:lvl2pPr marL="716138" indent="-271638">
              <a:defRPr sz="2200"/>
            </a:lvl2pPr>
            <a:lvl3pPr marL="1160637" indent="-271637">
              <a:defRPr sz="2200"/>
            </a:lvl3pPr>
            <a:lvl4pPr marL="1605137" indent="-271637">
              <a:defRPr sz="2200"/>
            </a:lvl4pPr>
            <a:lvl5pPr marL="2049638" indent="-271638">
              <a:defRPr sz="2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7793" y="6505277"/>
            <a:ext cx="239484" cy="236537"/>
          </a:xfrm>
          <a:prstGeom prst="rect">
            <a:avLst/>
          </a:prstGeom>
        </p:spPr>
        <p:txBody>
          <a:bodyPr/>
          <a:lstStyle>
            <a:lvl1pPr>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24.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scholar.harvard.edu/files/dell/files/aej_temperature.pdf" TargetMode="External"/><Relationship Id="rId3" Type="http://schemas.openxmlformats.org/officeDocument/2006/relationships/hyperlink" Target="https://economics.mit.edu/files/9138" TargetMode="External"/><Relationship Id="rId4" Type="http://schemas.openxmlformats.org/officeDocument/2006/relationships/hyperlink" Target="https://www.nber.org/chapters/c6064.pdf" TargetMode="External"/><Relationship Id="rId5" Type="http://schemas.openxmlformats.org/officeDocument/2006/relationships/hyperlink" Target="https://delong.typepad.com/files/keynes-persuasion.pdf" TargetMode="External"/><Relationship Id="rId6" Type="http://schemas.openxmlformats.org/officeDocument/2006/relationships/hyperlink" Target="https://delong.typepad.com/files/bellamy-backward.pdf" TargetMode="External"/><Relationship Id="rId7" Type="http://schemas.openxmlformats.org/officeDocument/2006/relationships/hyperlink" Target="https://delong.typepad.com/files/allen-geh.pdf"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rive.google.com/file/d/12MV466ZZy5xHir4xdPhoTrL1oO8CbZU-/view" TargetMode="Externa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rive.google.com/file/d/12MV466ZZy5xHir4xdPhoTrL1oO8CbZU-/view" TargetMode="Externa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rive.google.com/file/d/12MV466ZZy5xHir4xdPhoTrL1oO8CbZU-/view" TargetMode="Externa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s://github.com/braddelong/public-files/blob/master/readings/book-selections-gellner-nationalism.pdf" TargetMode="External"/><Relationship Id="rId3" Type="http://schemas.openxmlformats.org/officeDocument/2006/relationships/hyperlink" Target="https://delong.typepad.com/files/eichengeeen-populist.pdf" TargetMode="External"/><Relationship Id="rId4" Type="http://schemas.openxmlformats.org/officeDocument/2006/relationships/hyperlink" Target="https://bcourses.berkeley.edu/courses/1487685/discussion_topics/5756990"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ft.com/coronavirus-latest" TargetMode="External"/><Relationship Id="rId3" Type="http://schemas.openxmlformats.org/officeDocument/2006/relationships/hyperlink" Target="https://worthwhile.typepad.com/worthwhile_canadian_initi/2020/03/relative-supply-shocks-unobtainium-walras-law-and-the-coronavirus.html" TargetMode="External"/><Relationship Id="rId4" Type="http://schemas.openxmlformats.org/officeDocument/2006/relationships/hyperlink" Target="https://drive.google.com/file/d/12MV466ZZy5xHir4xdPhoTrL1oO8CbZU-/view"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ourworldindata.org/coronavirus" TargetMode="External"/><Relationship Id="rId3" Type="http://schemas.openxmlformats.org/officeDocument/2006/relationships/hyperlink" Target="https://www.worldometers.info/coronavirus/" TargetMode="External"/><Relationship Id="rId4" Type="http://schemas.openxmlformats.org/officeDocument/2006/relationships/hyperlink" Target="https://www.ft.com/content/a26fbf7e-48f8-11ea-aeb3-955839e06441" TargetMode="External"/><Relationship Id="rId5" Type="http://schemas.openxmlformats.org/officeDocument/2006/relationships/hyperlink" Target="https://twitter.com/i/lists/1233998285779632128" TargetMode="External"/><Relationship Id="rId6" Type="http://schemas.openxmlformats.org/officeDocument/2006/relationships/hyperlink" Target="http://m.n.nejm.org/nl/jsp/m.jsp?c=%40kxNtXckRDOq8oG0jJvAXsIzN4mPECIPhltxoTSdTU9k%3D&amp;cid=DM89089_NEJM_COVID-19_Newsletter&amp;bid=173498255"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https://www.icloud.com/keynote/0YKEi7HeOrVGvKYtt9FEqH7nA" TargetMode="External"/><Relationship Id="rId3" Type="http://schemas.openxmlformats.org/officeDocument/2006/relationships/hyperlink" Target="https://www.bradford-delong.com/2020/04/coronavirus.html" TargetMode="External"/><Relationship Id="rId4" Type="http://schemas.openxmlformats.org/officeDocument/2006/relationships/hyperlink" Target="https://github.com/braddelong/public-files/blob/master/coronavirus.pptx" TargetMode="External"/><Relationship Id="rId5" Type="http://schemas.openxmlformats.org/officeDocument/2006/relationships/hyperlink" Target="https://github.com/braddelong/public-files/blob/master/coronavirus.pdf" TargetMode="External"/><Relationship Id="rId6" Type="http://schemas.openxmlformats.org/officeDocument/2006/relationships/hyperlink" Target="https://www.typepad.com/site/blogs/6a00e551f08003883400e551f080068834/post/6a00e551f080038834025d9b3bd66a200c/edit" TargetMode="External"/><Relationship Id="rId7" Type="http://schemas.openxmlformats.org/officeDocument/2006/relationships/hyperlink" Target="https://delong.typepad.com/files/2020-04-01-coronavirus.pdf" TargetMode="External"/><Relationship Id="rId8" Type="http://schemas.openxmlformats.org/officeDocument/2006/relationships/image" Target="../media/image1.tif"/></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 Id="rId3" Type="http://schemas.openxmlformats.org/officeDocument/2006/relationships/image" Target="../media/image27.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24:</a:t>
            </a:r>
          </a:p>
          <a:p>
            <a:pPr defTabSz="406908">
              <a:defRPr sz="5300">
                <a:uFill>
                  <a:solidFill>
                    <a:srgbClr val="000000"/>
                  </a:solidFill>
                </a:uFill>
                <a:latin typeface="Calibri"/>
                <a:ea typeface="Calibri"/>
                <a:cs typeface="Calibri"/>
                <a:sym typeface="Calibri"/>
              </a:defRPr>
            </a:pPr>
            <a:r>
              <a:t>6.3. Populism, Plutocracy, Kleptocracy, &amp; Neo-Fascism</a:t>
            </a:r>
          </a:p>
        </p:txBody>
      </p:sp>
      <p:sp>
        <p:nvSpPr>
          <p:cNvPr id="100"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74172">
              <a:spcBef>
                <a:spcPts val="900"/>
              </a:spcBef>
              <a:buSzTx/>
              <a:buFont typeface="Arial"/>
              <a:buNone/>
              <a:defRPr b="1" sz="2883">
                <a:uFill>
                  <a:solidFill>
                    <a:srgbClr val="000000"/>
                  </a:solidFill>
                </a:uFill>
                <a:latin typeface="+mj-lt"/>
                <a:ea typeface="+mj-ea"/>
                <a:cs typeface="+mj-cs"/>
                <a:sym typeface="Helvetica"/>
              </a:defRPr>
            </a:pPr>
          </a:p>
          <a:p>
            <a:pPr marL="0" indent="0" algn="ctr" defTabSz="374172">
              <a:spcBef>
                <a:spcPts val="900"/>
              </a:spcBef>
              <a:buSzTx/>
              <a:buFont typeface="Arial"/>
              <a:buNone/>
              <a:defRPr b="1" sz="2883">
                <a:uFill>
                  <a:solidFill>
                    <a:srgbClr val="000000"/>
                  </a:solidFill>
                </a:uFill>
                <a:latin typeface="+mj-lt"/>
                <a:ea typeface="+mj-ea"/>
                <a:cs typeface="+mj-cs"/>
                <a:sym typeface="Helvetica"/>
              </a:defRPr>
            </a:pPr>
            <a:r>
              <a:t>Brad DeLong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Department of Economics &amp; Blum Center, U.C. Berkeley; &amp; WCEG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last revised: Su 2020-04-12</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for presentation: Th 2020-04-30</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302">
                <a:uFill>
                  <a:solidFill>
                    <a:srgbClr val="000000"/>
                  </a:solidFill>
                </a:uFill>
                <a:latin typeface="+mj-lt"/>
                <a:ea typeface="+mj-ea"/>
                <a:cs typeface="+mj-cs"/>
                <a:sym typeface="Helvetica"/>
              </a:defRPr>
            </a:pPr>
            <a:r>
              <a:t>Original course by Melissa Dell (Harvard Econ 1342), revised by Brad DeLong</a:t>
            </a:r>
          </a:p>
          <a:p>
            <a:pPr marL="0" indent="0" algn="ctr" defTabSz="374172">
              <a:spcBef>
                <a:spcPts val="900"/>
              </a:spcBef>
              <a:buSzTx/>
              <a:buFont typeface="Arial"/>
              <a:buNone/>
              <a:defRPr sz="1116">
                <a:uFill>
                  <a:solidFill>
                    <a:srgbClr val="000000"/>
                  </a:solidFill>
                </a:uFill>
                <a:latin typeface="+mj-lt"/>
                <a:ea typeface="+mj-ea"/>
                <a:cs typeface="+mj-cs"/>
                <a:sym typeface="Helvetica"/>
              </a:defRPr>
            </a:pPr>
            <a:r>
              <a:rPr sz="1302"/>
              <a:t>&lt;</a:t>
            </a:r>
            <a:r>
              <a:rPr u="sng">
                <a:solidFill>
                  <a:srgbClr val="0000FF"/>
                </a:solidFill>
                <a:uFill>
                  <a:solidFill>
                    <a:srgbClr val="0000FF"/>
                  </a:solidFill>
                </a:uFill>
                <a:hlinkClick r:id="rId2" invalidUrl="" action="" tgtFrame="" tooltip="" history="1" highlightClick="0" endSnd="0"/>
              </a:rPr>
              <a:t>https://github.com/braddelong/public-files/blob/master/econ-135-lecture-24.pptx</a:t>
            </a:r>
            <a:r>
              <a:rPr sz="1302"/>
              <a:t>&gt;</a:t>
            </a:r>
            <a:endParaRPr sz="130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Present at the Creation"/>
          <p:cNvSpPr txBox="1"/>
          <p:nvPr>
            <p:ph type="title"/>
          </p:nvPr>
        </p:nvSpPr>
        <p:spPr>
          <a:xfrm>
            <a:off x="124795" y="-1"/>
            <a:ext cx="8890001" cy="1261271"/>
          </a:xfrm>
          <a:prstGeom prst="rect">
            <a:avLst/>
          </a:prstGeom>
        </p:spPr>
        <p:txBody>
          <a:bodyPr/>
          <a:lstStyle>
            <a:lvl1pPr defTabSz="222198">
              <a:defRPr sz="3888"/>
            </a:lvl1pPr>
          </a:lstStyle>
          <a:p>
            <a:pPr/>
            <a:r>
              <a:t>Nationalism as the Congruence of Polity, Culture, &amp; Economic Opportunity</a:t>
            </a:r>
          </a:p>
        </p:txBody>
      </p:sp>
      <p:sp>
        <p:nvSpPr>
          <p:cNvPr id="154" name="Somehow, after World War II, nearly everything went right…"/>
          <p:cNvSpPr txBox="1"/>
          <p:nvPr>
            <p:ph type="body" idx="1"/>
          </p:nvPr>
        </p:nvSpPr>
        <p:spPr>
          <a:xfrm>
            <a:off x="124795" y="1261267"/>
            <a:ext cx="8894410" cy="4687518"/>
          </a:xfrm>
          <a:prstGeom prst="rect">
            <a:avLst/>
          </a:prstGeom>
        </p:spPr>
        <p:txBody>
          <a:bodyPr anchor="t"/>
          <a:lstStyle/>
          <a:p>
            <a:pPr marL="0" indent="0" defTabSz="119737">
              <a:spcBef>
                <a:spcPts val="600"/>
              </a:spcBef>
              <a:buSzTx/>
              <a:buNone/>
              <a:defRPr b="1" sz="1650">
                <a:latin typeface="+mj-lt"/>
                <a:ea typeface="+mj-ea"/>
                <a:cs typeface="+mj-cs"/>
                <a:sym typeface="Helvetica"/>
              </a:defRPr>
            </a:pPr>
            <a:r>
              <a:t>Types of nationalism:</a:t>
            </a:r>
          </a:p>
          <a:p>
            <a:pPr marL="86380" indent="-86380" defTabSz="119737">
              <a:spcBef>
                <a:spcPts val="600"/>
              </a:spcBef>
              <a:defRPr sz="1320">
                <a:latin typeface="Times New Roman"/>
                <a:ea typeface="Times New Roman"/>
                <a:cs typeface="Times New Roman"/>
                <a:sym typeface="Times New Roman"/>
              </a:defRPr>
            </a:pPr>
            <a:r>
              <a:t>A suppressed agrarian-based </a:t>
            </a:r>
            <a:r>
              <a:rPr i="1"/>
              <a:t>ethnos</a:t>
            </a:r>
            <a:r>
              <a:t> whose intellectual-awakeners want to turn their folk culture into a high culture—“Habsburg”</a:t>
            </a:r>
          </a:p>
          <a:p>
            <a:pPr marL="86380" indent="-86380" defTabSz="119737">
              <a:spcBef>
                <a:spcPts val="600"/>
              </a:spcBef>
              <a:defRPr sz="1320">
                <a:latin typeface="Times New Roman"/>
                <a:ea typeface="Times New Roman"/>
                <a:cs typeface="Times New Roman"/>
                <a:sym typeface="Times New Roman"/>
              </a:defRPr>
            </a:pPr>
            <a:r>
              <a:t>A politically-divided </a:t>
            </a:r>
            <a:r>
              <a:rPr i="1"/>
              <a:t>ethnos</a:t>
            </a:r>
            <a:r>
              <a:t> that seeks unity and power</a:t>
            </a:r>
          </a:p>
          <a:p>
            <a:pPr marL="0" indent="0" defTabSz="119737">
              <a:spcBef>
                <a:spcPts val="600"/>
              </a:spcBef>
              <a:buSzTx/>
              <a:buNone/>
              <a:defRPr b="1" sz="1650">
                <a:latin typeface="+mj-lt"/>
                <a:ea typeface="+mj-ea"/>
                <a:cs typeface="+mj-cs"/>
                <a:sym typeface="Helvetica"/>
              </a:defRPr>
            </a:pPr>
          </a:p>
          <a:p>
            <a:pPr marL="0" indent="0" defTabSz="119737">
              <a:spcBef>
                <a:spcPts val="600"/>
              </a:spcBef>
              <a:buSzTx/>
              <a:buNone/>
              <a:defRPr b="1" sz="1650">
                <a:latin typeface="+mj-lt"/>
                <a:ea typeface="+mj-ea"/>
                <a:cs typeface="+mj-cs"/>
                <a:sym typeface="Helvetica"/>
              </a:defRPr>
            </a:pPr>
            <a:r>
              <a:t>At the sharp edge:</a:t>
            </a:r>
          </a:p>
          <a:p>
            <a:pPr marL="86380" indent="-86380" defTabSz="119737">
              <a:spcBef>
                <a:spcPts val="600"/>
              </a:spcBef>
              <a:defRPr sz="1320">
                <a:latin typeface="Times New Roman"/>
                <a:ea typeface="Times New Roman"/>
                <a:cs typeface="Times New Roman"/>
                <a:sym typeface="Times New Roman"/>
              </a:defRPr>
            </a:pPr>
            <a:r>
              <a:t>Gellner says early nationalism is the sharpest and nastiest</a:t>
            </a:r>
          </a:p>
          <a:p>
            <a:pPr lvl="1" marL="215952" indent="-86380" defTabSz="119737">
              <a:spcBef>
                <a:spcPts val="600"/>
              </a:spcBef>
              <a:defRPr sz="1320">
                <a:latin typeface="Times New Roman"/>
                <a:ea typeface="Times New Roman"/>
                <a:cs typeface="Times New Roman"/>
                <a:sym typeface="Times New Roman"/>
              </a:defRPr>
            </a:pPr>
            <a:r>
              <a:t>Become part of the nation, or else…</a:t>
            </a:r>
          </a:p>
          <a:p>
            <a:pPr lvl="1" marL="215952" indent="-86380" defTabSz="119737">
              <a:spcBef>
                <a:spcPts val="600"/>
              </a:spcBef>
              <a:defRPr sz="1320">
                <a:latin typeface="Times New Roman"/>
                <a:ea typeface="Times New Roman"/>
                <a:cs typeface="Times New Roman"/>
                <a:sym typeface="Times New Roman"/>
              </a:defRPr>
            </a:pPr>
            <a:r>
              <a:t>Redefining the nation a something different…</a:t>
            </a:r>
          </a:p>
          <a:p>
            <a:pPr marL="86380" indent="-86380" defTabSz="119737">
              <a:spcBef>
                <a:spcPts val="600"/>
              </a:spcBef>
              <a:defRPr sz="1320">
                <a:latin typeface="Times New Roman"/>
                <a:ea typeface="Times New Roman"/>
                <a:cs typeface="Times New Roman"/>
                <a:sym typeface="Times New Roman"/>
              </a:defRPr>
            </a:pPr>
            <a:r>
              <a:t>What kind of units?:</a:t>
            </a:r>
          </a:p>
          <a:p>
            <a:pPr lvl="1" marL="215952" indent="-86380" defTabSz="119737">
              <a:spcBef>
                <a:spcPts val="600"/>
              </a:spcBef>
              <a:defRPr sz="1320">
                <a:latin typeface="Times New Roman"/>
                <a:ea typeface="Times New Roman"/>
                <a:cs typeface="Times New Roman"/>
                <a:sym typeface="Times New Roman"/>
              </a:defRPr>
            </a:pPr>
            <a:r>
              <a:t>“European”, Spanish, Catalan?</a:t>
            </a:r>
          </a:p>
          <a:p>
            <a:pPr lvl="1" marL="215952" indent="-86380" defTabSz="119737">
              <a:spcBef>
                <a:spcPts val="600"/>
              </a:spcBef>
              <a:defRPr sz="1320">
                <a:latin typeface="Times New Roman"/>
                <a:ea typeface="Times New Roman"/>
                <a:cs typeface="Times New Roman"/>
                <a:sym typeface="Times New Roman"/>
              </a:defRPr>
            </a:pPr>
            <a:r>
              <a:t>“European”, British, Little Englander</a:t>
            </a:r>
          </a:p>
          <a:p>
            <a:pPr lvl="1" marL="215952" indent="-86380" defTabSz="119737">
              <a:spcBef>
                <a:spcPts val="600"/>
              </a:spcBef>
              <a:defRPr sz="1320">
                <a:latin typeface="Times New Roman"/>
                <a:ea typeface="Times New Roman"/>
                <a:cs typeface="Times New Roman"/>
                <a:sym typeface="Times New Roman"/>
              </a:defRPr>
            </a:pPr>
            <a:r>
              <a:t>Cosmopolite, Massachusetts, Virginia, Kentucky?</a:t>
            </a:r>
          </a:p>
          <a:p>
            <a:pPr marL="0" indent="0" defTabSz="119737">
              <a:spcBef>
                <a:spcPts val="600"/>
              </a:spcBef>
              <a:buSzTx/>
              <a:buNone/>
              <a:defRPr b="1" sz="1650">
                <a:latin typeface="+mj-lt"/>
                <a:ea typeface="+mj-ea"/>
                <a:cs typeface="+mj-cs"/>
                <a:sym typeface="Helvetica"/>
              </a:defRPr>
            </a:pPr>
          </a:p>
          <a:p>
            <a:pPr marL="0" indent="0" defTabSz="119737">
              <a:spcBef>
                <a:spcPts val="600"/>
              </a:spcBef>
              <a:buSzTx/>
              <a:buNone/>
              <a:defRPr b="1" sz="1650">
                <a:latin typeface="+mj-lt"/>
                <a:ea typeface="+mj-ea"/>
                <a:cs typeface="+mj-cs"/>
                <a:sym typeface="Helvetica"/>
              </a:defRPr>
            </a:pPr>
            <a:r>
              <a:t>Accentuation of cleavages as a political strategy</a:t>
            </a:r>
          </a:p>
          <a:p>
            <a:pPr marL="86380" indent="-86380" defTabSz="119737">
              <a:spcBef>
                <a:spcPts val="600"/>
              </a:spcBef>
              <a:defRPr sz="1320">
                <a:latin typeface="Times New Roman"/>
                <a:ea typeface="Times New Roman"/>
                <a:cs typeface="Times New Roman"/>
                <a:sym typeface="Times New Roman"/>
              </a:defRPr>
            </a:pPr>
            <a:r>
              <a:t>What kind of cleavages?:</a:t>
            </a:r>
          </a:p>
        </p:txBody>
      </p:sp>
      <p:sp>
        <p:nvSpPr>
          <p:cNvPr id="15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15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8207" y="60779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3011666" fill="hold"/>
                                        <p:tgtEl>
                                          <p:spTgt spid="15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Macroeconomics for Beginners…"/>
          <p:cNvSpPr txBox="1"/>
          <p:nvPr>
            <p:ph type="title" idx="4294967295"/>
          </p:nvPr>
        </p:nvSpPr>
        <p:spPr>
          <a:xfrm>
            <a:off x="457199" y="-2"/>
            <a:ext cx="8234348" cy="1094175"/>
          </a:xfrm>
          <a:prstGeom prst="rect">
            <a:avLst/>
          </a:prstGeom>
        </p:spPr>
        <p:txBody>
          <a:bodyPr lIns="50800" tIns="50800" rIns="50800" bIns="50800"/>
          <a:lstStyle/>
          <a:p>
            <a:pPr lvl="1" defTabSz="277060">
              <a:defRPr sz="5985"/>
            </a:pPr>
            <a:r>
              <a:t>The Polanyian Perplex</a:t>
            </a:r>
          </a:p>
        </p:txBody>
      </p:sp>
      <p:sp>
        <p:nvSpPr>
          <p:cNvPr id="161" name="The Polanyian Perplex:…"/>
          <p:cNvSpPr txBox="1"/>
          <p:nvPr>
            <p:ph type="body" idx="4294967295"/>
          </p:nvPr>
        </p:nvSpPr>
        <p:spPr>
          <a:xfrm>
            <a:off x="457199" y="1094170"/>
            <a:ext cx="8234348" cy="5244065"/>
          </a:xfrm>
          <a:prstGeom prst="rect">
            <a:avLst/>
          </a:prstGeom>
        </p:spPr>
        <p:txBody>
          <a:bodyPr lIns="50800" tIns="50800" rIns="50800" bIns="50800" anchor="t"/>
          <a:lstStyle/>
          <a:p>
            <a:pPr marL="0" indent="0" defTabSz="328943">
              <a:spcBef>
                <a:spcPts val="1000"/>
              </a:spcBef>
              <a:buSzTx/>
              <a:buNone/>
              <a:defRPr b="1" sz="2580">
                <a:uFill>
                  <a:solidFill>
                    <a:srgbClr val="000000"/>
                  </a:solidFill>
                </a:uFill>
                <a:latin typeface="+mj-lt"/>
                <a:ea typeface="+mj-ea"/>
                <a:cs typeface="+mj-cs"/>
                <a:sym typeface="Helvetica"/>
              </a:defRPr>
            </a:pPr>
            <a:r>
              <a:t>Land, Labor, and Finance as “Fictitious Commodities”:</a:t>
            </a:r>
          </a:p>
          <a:p>
            <a:pPr marL="277215" indent="-277215" defTabSz="699881">
              <a:spcBef>
                <a:spcPts val="1000"/>
              </a:spcBef>
              <a:defRPr sz="2064">
                <a:uFill>
                  <a:solidFill>
                    <a:srgbClr val="000000"/>
                  </a:solidFill>
                </a:uFill>
                <a:latin typeface="Times New Roman"/>
                <a:ea typeface="Times New Roman"/>
                <a:cs typeface="Times New Roman"/>
                <a:sym typeface="Times New Roman"/>
              </a:defRPr>
            </a:pPr>
            <a:r>
              <a:t>They are are not real “commodities”</a:t>
            </a:r>
          </a:p>
          <a:p>
            <a:pPr marL="277215" indent="-277215" defTabSz="699881">
              <a:spcBef>
                <a:spcPts val="1000"/>
              </a:spcBef>
              <a:defRPr sz="2064">
                <a:uFill>
                  <a:solidFill>
                    <a:srgbClr val="000000"/>
                  </a:solidFill>
                </a:uFill>
                <a:latin typeface="Times New Roman"/>
                <a:ea typeface="Times New Roman"/>
                <a:cs typeface="Times New Roman"/>
                <a:sym typeface="Times New Roman"/>
              </a:defRPr>
            </a:pPr>
            <a:r>
              <a:t>Real “commodities” are properly pushed to their most valuable use by market forces</a:t>
            </a:r>
          </a:p>
          <a:p>
            <a:pPr marL="277215" indent="-277215" defTabSz="699881">
              <a:spcBef>
                <a:spcPts val="1000"/>
              </a:spcBef>
              <a:defRPr sz="2064">
                <a:uFill>
                  <a:solidFill>
                    <a:srgbClr val="000000"/>
                  </a:solidFill>
                </a:uFill>
                <a:latin typeface="Times New Roman"/>
                <a:ea typeface="Times New Roman"/>
                <a:cs typeface="Times New Roman"/>
                <a:sym typeface="Times New Roman"/>
              </a:defRPr>
            </a:pPr>
            <a:r>
              <a:t>It is right and proper that each use of them must pass a profitability test…</a:t>
            </a:r>
          </a:p>
          <a:p>
            <a:pPr marL="277215" indent="-277215" defTabSz="699881">
              <a:spcBef>
                <a:spcPts val="1000"/>
              </a:spcBef>
              <a:defRPr sz="2064">
                <a:uFill>
                  <a:solidFill>
                    <a:srgbClr val="000000"/>
                  </a:solidFill>
                </a:uFill>
                <a:latin typeface="Times New Roman"/>
                <a:ea typeface="Times New Roman"/>
                <a:cs typeface="Times New Roman"/>
                <a:sym typeface="Times New Roman"/>
              </a:defRPr>
            </a:pPr>
            <a:r>
              <a:t>Fictitious commodities:</a:t>
            </a:r>
          </a:p>
          <a:p>
            <a:pPr lvl="1" marL="617436" indent="-277215" defTabSz="699881">
              <a:spcBef>
                <a:spcPts val="1000"/>
              </a:spcBef>
              <a:defRPr sz="2064">
                <a:uFill>
                  <a:solidFill>
                    <a:srgbClr val="000000"/>
                  </a:solidFill>
                </a:uFill>
                <a:latin typeface="Times New Roman"/>
                <a:ea typeface="Times New Roman"/>
                <a:cs typeface="Times New Roman"/>
                <a:sym typeface="Times New Roman"/>
              </a:defRPr>
            </a:pPr>
            <a:r>
              <a:t>“Land”—what your community is</a:t>
            </a:r>
          </a:p>
          <a:p>
            <a:pPr lvl="1" marL="617436" indent="-277215" defTabSz="699881">
              <a:spcBef>
                <a:spcPts val="1000"/>
              </a:spcBef>
              <a:defRPr sz="2064">
                <a:uFill>
                  <a:solidFill>
                    <a:srgbClr val="000000"/>
                  </a:solidFill>
                </a:uFill>
                <a:latin typeface="Times New Roman"/>
                <a:ea typeface="Times New Roman"/>
                <a:cs typeface="Times New Roman"/>
                <a:sym typeface="Times New Roman"/>
              </a:defRPr>
            </a:pPr>
            <a:r>
              <a:t>“Labor”—what your lifestyle is</a:t>
            </a:r>
          </a:p>
          <a:p>
            <a:pPr lvl="1" marL="617436" indent="-277215" defTabSz="699881">
              <a:spcBef>
                <a:spcPts val="1000"/>
              </a:spcBef>
              <a:defRPr sz="2064">
                <a:uFill>
                  <a:solidFill>
                    <a:srgbClr val="000000"/>
                  </a:solidFill>
                </a:uFill>
                <a:latin typeface="Times New Roman"/>
                <a:ea typeface="Times New Roman"/>
                <a:cs typeface="Times New Roman"/>
                <a:sym typeface="Times New Roman"/>
              </a:defRPr>
            </a:pPr>
            <a:r>
              <a:t>“Finance”—whether you have a job, or a firm to work for, or can quickly find another one</a:t>
            </a:r>
          </a:p>
          <a:p>
            <a:pPr marL="277215" indent="-277215" defTabSz="699881">
              <a:spcBef>
                <a:spcPts val="1000"/>
              </a:spcBef>
              <a:defRPr sz="2064">
                <a:uFill>
                  <a:solidFill>
                    <a:srgbClr val="000000"/>
                  </a:solidFill>
                </a:uFill>
                <a:latin typeface="Times New Roman"/>
                <a:ea typeface="Times New Roman"/>
                <a:cs typeface="Times New Roman"/>
                <a:sym typeface="Times New Roman"/>
              </a:defRPr>
            </a:pPr>
            <a:r>
              <a:t>People think they have rights to stable communities, expected incomes, secure jobs</a:t>
            </a:r>
          </a:p>
        </p:txBody>
      </p:sp>
      <p:sp>
        <p:nvSpPr>
          <p:cNvPr id="1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50942" y="61416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3840000" fill="hold"/>
                                        <p:tgtEl>
                                          <p:spTgt spid="1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Popular Government and the Market Economy: Society’s Revenge</a:t>
            </a:r>
          </a:p>
        </p:txBody>
      </p:sp>
      <p:sp>
        <p:nvSpPr>
          <p:cNvPr id="168" name="This course covers the history of the long twentieth century, beginning in 1870 and ending in 2016:…"/>
          <p:cNvSpPr txBox="1"/>
          <p:nvPr>
            <p:ph type="body" idx="4294967295"/>
          </p:nvPr>
        </p:nvSpPr>
        <p:spPr>
          <a:xfrm>
            <a:off x="277662" y="1267120"/>
            <a:ext cx="5721875" cy="5010767"/>
          </a:xfrm>
          <a:prstGeom prst="rect">
            <a:avLst/>
          </a:prstGeom>
        </p:spPr>
        <p:txBody>
          <a:bodyPr lIns="45718" tIns="45718" rIns="45718" bIns="45718" anchor="t"/>
          <a:lstStyle/>
          <a:p>
            <a:pPr marL="0" indent="0" defTabSz="289681">
              <a:spcBef>
                <a:spcPts val="700"/>
              </a:spcBef>
              <a:buSzTx/>
              <a:buNone/>
              <a:defRPr b="1" sz="1848">
                <a:uFill>
                  <a:solidFill>
                    <a:srgbClr val="000000"/>
                  </a:solidFill>
                </a:uFill>
                <a:latin typeface="+mj-lt"/>
                <a:ea typeface="+mj-ea"/>
                <a:cs typeface="+mj-cs"/>
                <a:sym typeface="Helvetica"/>
              </a:defRPr>
            </a:pPr>
            <a:r>
              <a:t>Karl Polanyi:</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In a market economy, the only rights a market society respects are property rights:</a:t>
            </a:r>
          </a:p>
          <a:p>
            <a:pPr lvl="1" marL="393865"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for which rich people have a serious jones</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&amp; a market economy produces change and upheaval</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Creative destruction at a rate never before seen:</a:t>
            </a:r>
          </a:p>
          <a:p>
            <a:pPr lvl="1" marL="393865"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Remember: 1 year sees as much technological and organizational change as 50 years back in the agrarian age</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Hence there will be anxiety—economic anxiety and uncertainty</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Perhaps it can be papered over if economic growth is fast enough</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But if not?</a:t>
            </a:r>
          </a:p>
          <a:p>
            <a:pPr lvl="1" marL="393865"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Society will have its revenge: it will protect itself against the market logic</a:t>
            </a:r>
          </a:p>
          <a:p>
            <a:pPr lvl="1" marL="393865"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Somehow, it will find a way—constructive or destructive, left or right</a:t>
            </a:r>
          </a:p>
          <a:p>
            <a:pPr marL="152463" indent="-152463" defTabSz="289681">
              <a:spcBef>
                <a:spcPts val="700"/>
              </a:spcBef>
              <a:buSzPct val="100000"/>
              <a:defRPr sz="1496">
                <a:uFill>
                  <a:solidFill>
                    <a:srgbClr val="000000"/>
                  </a:solidFill>
                </a:uFill>
                <a:latin typeface="Times New Roman"/>
                <a:ea typeface="Times New Roman"/>
                <a:cs typeface="Times New Roman"/>
                <a:sym typeface="Times New Roman"/>
              </a:defRPr>
            </a:pPr>
            <a:r>
              <a:t>And political entrepreneurs seeking power, or seeking to advance cause not broadly popular in their own right, will take advantage…</a:t>
            </a:r>
          </a:p>
        </p:txBody>
      </p:sp>
      <p:pic>
        <p:nvPicPr>
          <p:cNvPr id="169" name="Image" descr="Image"/>
          <p:cNvPicPr>
            <a:picLocks noChangeAspect="1"/>
          </p:cNvPicPr>
          <p:nvPr/>
        </p:nvPicPr>
        <p:blipFill>
          <a:blip r:embed="rId3">
            <a:extLst/>
          </a:blip>
          <a:stretch>
            <a:fillRect/>
          </a:stretch>
        </p:blipFill>
        <p:spPr>
          <a:xfrm>
            <a:off x="5999536" y="1267123"/>
            <a:ext cx="2850629" cy="2606290"/>
          </a:xfrm>
          <a:prstGeom prst="rect">
            <a:avLst/>
          </a:prstGeom>
          <a:ln w="12700">
            <a:miter lim="400000"/>
          </a:ln>
        </p:spPr>
      </p:pic>
      <p:sp>
        <p:nvSpPr>
          <p:cNvPr id="17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17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735" y="612889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6320000" fill="hold"/>
                                        <p:tgtEl>
                                          <p:spTgt spid="17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Thirty Glorious Years"/>
          <p:cNvSpPr txBox="1"/>
          <p:nvPr>
            <p:ph type="title"/>
          </p:nvPr>
        </p:nvSpPr>
        <p:spPr>
          <a:xfrm>
            <a:off x="314537" y="0"/>
            <a:ext cx="8501531" cy="1152994"/>
          </a:xfrm>
          <a:prstGeom prst="rect">
            <a:avLst/>
          </a:prstGeom>
        </p:spPr>
        <p:txBody>
          <a:bodyPr/>
          <a:lstStyle>
            <a:lvl1pPr defTabSz="156090">
              <a:defRPr b="1" sz="3650">
                <a:solidFill>
                  <a:srgbClr val="800000"/>
                </a:solidFill>
                <a:latin typeface="+mj-lt"/>
                <a:ea typeface="+mj-ea"/>
                <a:cs typeface="+mj-cs"/>
                <a:sym typeface="Helvetica"/>
              </a:defRPr>
            </a:lvl1pPr>
          </a:lstStyle>
          <a:p>
            <a:pPr/>
            <a:r>
              <a:t>The End of the Long American Century</a:t>
            </a:r>
          </a:p>
        </p:txBody>
      </p:sp>
      <p:sp>
        <p:nvSpPr>
          <p:cNvPr id="176"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385693">
              <a:spcBef>
                <a:spcPts val="800"/>
              </a:spcBef>
              <a:buSzTx/>
              <a:buNone/>
              <a:defRPr b="1" sz="2220">
                <a:uFill>
                  <a:solidFill>
                    <a:srgbClr val="000000"/>
                  </a:solidFill>
                </a:uFill>
                <a:latin typeface="+mj-lt"/>
                <a:ea typeface="+mj-ea"/>
                <a:cs typeface="+mj-cs"/>
                <a:sym typeface="Helvetica"/>
              </a:defRPr>
            </a:pPr>
            <a:r>
              <a:t>And so we come to a sea-change:</a:t>
            </a:r>
          </a:p>
          <a:p>
            <a:pPr marL="26710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The end of the long 20th century in November, 2016</a:t>
            </a:r>
          </a:p>
          <a:p>
            <a:pPr marL="26710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The end of the era of modern economic growth as we have known it</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Globalization</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Technological advance</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U.S. leadership</a:t>
            </a:r>
          </a:p>
          <a:p>
            <a:pPr marL="26710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U.S. becomes a chaos monkey</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Not even a monkey seeking advantage</a:t>
            </a:r>
          </a:p>
          <a:p>
            <a:pPr marL="26710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Trumpism:</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As suspicion</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As exclusion</a:t>
            </a:r>
          </a:p>
          <a:p>
            <a:pPr lvl="1" marL="54904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A “Pete Wilson moment”</a:t>
            </a:r>
          </a:p>
          <a:p>
            <a:pPr marL="267101" indent="-267101" defTabSz="385693">
              <a:spcBef>
                <a:spcPts val="800"/>
              </a:spcBef>
              <a:buSzPct val="100000"/>
              <a:defRPr sz="1776">
                <a:uFill>
                  <a:solidFill>
                    <a:srgbClr val="000000"/>
                  </a:solidFill>
                </a:uFill>
                <a:latin typeface="Times New Roman"/>
                <a:ea typeface="Times New Roman"/>
                <a:cs typeface="Times New Roman"/>
                <a:sym typeface="Times New Roman"/>
              </a:defRPr>
            </a:pPr>
            <a:r>
              <a:t>America, and democracy, in default. Workout? Recapitalization? Liquidation?</a:t>
            </a:r>
          </a:p>
        </p:txBody>
      </p:sp>
      <p:sp>
        <p:nvSpPr>
          <p:cNvPr id="17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7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736" y="609069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2233333" fill="hold"/>
                                        <p:tgtEl>
                                          <p:spTgt spid="1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24: Populism, Plutocracy, Kleptocracy, &amp; Neo-Fascism</a:t>
            </a:r>
          </a:p>
        </p:txBody>
      </p:sp>
      <p:sp>
        <p:nvSpPr>
          <p:cNvPr id="183"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278891">
              <a:spcBef>
                <a:spcPts val="0"/>
              </a:spcBef>
              <a:buSzTx/>
              <a:buFont typeface="Arial"/>
              <a:buNone/>
              <a:defRPr b="1" sz="1400">
                <a:uFill>
                  <a:solidFill>
                    <a:srgbClr val="000000"/>
                  </a:solidFill>
                </a:uFill>
                <a:latin typeface="+mj-lt"/>
                <a:ea typeface="+mj-ea"/>
                <a:cs typeface="+mj-cs"/>
                <a:sym typeface="Helvetica"/>
              </a:defRPr>
            </a:pPr>
            <a:r>
              <a:t>25. Th Apr 30: 6.4. Global Warming</a:t>
            </a: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Melissa Dell et al. (2012): </a:t>
            </a:r>
            <a:r>
              <a:rPr b="0" i="1">
                <a:solidFill>
                  <a:srgbClr val="2D3B45"/>
                </a:solidFill>
                <a:latin typeface="Times New Roman"/>
                <a:ea typeface="Times New Roman"/>
                <a:cs typeface="Times New Roman"/>
                <a:sym typeface="Times New Roman"/>
              </a:rPr>
              <a:t>Temperature Shocks &amp; Economic Growth: Evidence from the Last Half Century</a:t>
            </a:r>
            <a:r>
              <a:rPr b="0">
                <a:solidFill>
                  <a:srgbClr val="2D3B45"/>
                </a:solidFill>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https://scholar.harvard.edu/files/dell/files/aej_temperature.pdf</a:t>
            </a:r>
            <a:r>
              <a:rPr b="0">
                <a:solidFill>
                  <a:srgbClr val="2D3B45"/>
                </a:solidFill>
                <a:latin typeface="Times New Roman"/>
                <a:ea typeface="Times New Roman"/>
                <a:cs typeface="Times New Roman"/>
                <a:sym typeface="Times New Roman"/>
              </a:rPr>
              <a:t>&gt; </a:t>
            </a:r>
            <a:endParaRPr b="0">
              <a:solidFill>
                <a:srgbClr val="2D3B45"/>
              </a:solidFill>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latin typeface="Times New Roman"/>
                <a:ea typeface="Times New Roman"/>
                <a:cs typeface="Times New Roman"/>
                <a:sym typeface="Times New Roman"/>
              </a:rPr>
              <a:t>Melissa Dell </a:t>
            </a:r>
            <a:r>
              <a:rPr b="0" i="1">
                <a:latin typeface="Times New Roman"/>
                <a:ea typeface="Times New Roman"/>
                <a:cs typeface="Times New Roman"/>
                <a:sym typeface="Times New Roman"/>
              </a:rPr>
              <a:t>et al.</a:t>
            </a:r>
            <a:r>
              <a:rPr b="0">
                <a:latin typeface="Times New Roman"/>
                <a:ea typeface="Times New Roman"/>
                <a:cs typeface="Times New Roman"/>
                <a:sym typeface="Times New Roman"/>
              </a:rPr>
              <a:t> (2014). </a:t>
            </a:r>
            <a:r>
              <a:rPr b="0" i="1">
                <a:latin typeface="Times New Roman"/>
                <a:ea typeface="Times New Roman"/>
                <a:cs typeface="Times New Roman"/>
                <a:sym typeface="Times New Roman"/>
              </a:rPr>
              <a:t>What Do We Learn from the Weather? The New Climate-Economy Literature</a:t>
            </a:r>
            <a:r>
              <a:rPr b="0">
                <a:latin typeface="Times New Roman"/>
                <a:ea typeface="Times New Roman"/>
                <a:cs typeface="Times New Roman"/>
                <a:sym typeface="Times New Roman"/>
              </a:rPr>
              <a:t>, selections &lt;</a:t>
            </a:r>
            <a:r>
              <a:rPr b="0" u="sng">
                <a:solidFill>
                  <a:srgbClr val="0073A7"/>
                </a:solidFill>
                <a:uFill>
                  <a:solidFill>
                    <a:srgbClr val="0073A7"/>
                  </a:solidFill>
                </a:uFill>
                <a:latin typeface="Times New Roman"/>
                <a:ea typeface="Times New Roman"/>
                <a:cs typeface="Times New Roman"/>
                <a:sym typeface="Times New Roman"/>
                <a:hlinkClick r:id="rId3" invalidUrl="" action="" tgtFrame="" tooltip="" history="1" highlightClick="0" endSnd="0"/>
              </a:rPr>
              <a:t>https://economics.mit.edu/files/9138&gt;</a:t>
            </a:r>
          </a:p>
          <a:p>
            <a:pPr marL="122320" indent="-122320" defTabSz="278891">
              <a:spcBef>
                <a:spcPts val="0"/>
              </a:spcBef>
              <a:buSzPct val="100000"/>
              <a:defRPr b="1" sz="1200">
                <a:uFill>
                  <a:solidFill>
                    <a:srgbClr val="000000"/>
                  </a:solidFill>
                </a:uFill>
                <a:latin typeface="+mj-lt"/>
                <a:ea typeface="+mj-ea"/>
                <a:cs typeface="+mj-cs"/>
                <a:sym typeface="Helvetica"/>
              </a:defRPr>
            </a:pPr>
          </a:p>
          <a:p>
            <a:pPr marL="0" indent="0" defTabSz="278891">
              <a:spcBef>
                <a:spcPts val="0"/>
              </a:spcBef>
              <a:buSzTx/>
              <a:buFont typeface="Arial"/>
              <a:buNone/>
              <a:defRPr b="1" sz="1400">
                <a:uFill>
                  <a:solidFill>
                    <a:srgbClr val="000000"/>
                  </a:solidFill>
                </a:uFill>
                <a:latin typeface="+mj-lt"/>
                <a:ea typeface="+mj-ea"/>
                <a:cs typeface="+mj-cs"/>
                <a:sym typeface="Helvetica"/>
              </a:defRPr>
            </a:pPr>
            <a:r>
              <a:t>26. Tu May 5: 6.5. The Pace and Meaning of Economic Growth</a:t>
            </a: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William Nordhaus: Do Real-Output and Real-Wage Measures Capture Reality? &lt;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https://www.nber.org/chapters/c6064.pdf</a:t>
            </a:r>
            <a:r>
              <a:rPr b="0">
                <a:solidFill>
                  <a:srgbClr val="2D3B45"/>
                </a:solidFill>
                <a:latin typeface="Times New Roman"/>
                <a:ea typeface="Times New Roman"/>
                <a:cs typeface="Times New Roman"/>
                <a:sym typeface="Times New Roman"/>
              </a:rPr>
              <a:t>&gt; </a:t>
            </a:r>
            <a:endParaRPr b="0">
              <a:solidFill>
                <a:srgbClr val="2D3B45"/>
              </a:solidFill>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John Maynard Keynes: Economic Possibilities for Our Grandchildren&lt;&lt;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https://delong.typepad.com/files/keynes-persuasion.pdf</a:t>
            </a:r>
            <a:r>
              <a:rPr b="0">
                <a:solidFill>
                  <a:srgbClr val="2D3B45"/>
                </a:solidFill>
                <a:latin typeface="Times New Roman"/>
                <a:ea typeface="Times New Roman"/>
                <a:cs typeface="Times New Roman"/>
                <a:sym typeface="Times New Roman"/>
              </a:rPr>
              <a:t>&gt; </a:t>
            </a:r>
            <a:endParaRPr b="0">
              <a:solidFill>
                <a:srgbClr val="2D3B45"/>
              </a:solidFill>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Edward Bellamy (1887): Looking Backward 2000-1887, selections &lt;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https://delong.typepad.com/files/bellamy-backward.pdf</a:t>
            </a:r>
            <a:r>
              <a:rPr b="0">
                <a:solidFill>
                  <a:srgbClr val="2D3B45"/>
                </a:solidFill>
                <a:latin typeface="Times New Roman"/>
                <a:ea typeface="Times New Roman"/>
                <a:cs typeface="Times New Roman"/>
                <a:sym typeface="Times New Roman"/>
              </a:rPr>
              <a:t>&gt;</a:t>
            </a:r>
            <a:endParaRPr b="0">
              <a:solidFill>
                <a:srgbClr val="2D3B45"/>
              </a:solidFill>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endParaRPr b="0">
              <a:solidFill>
                <a:srgbClr val="2D3B45"/>
              </a:solidFill>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endParaRPr b="0">
              <a:solidFill>
                <a:srgbClr val="2D3B45"/>
              </a:solidFill>
              <a:latin typeface="Times New Roman"/>
              <a:ea typeface="Times New Roman"/>
              <a:cs typeface="Times New Roman"/>
              <a:sym typeface="Times New Roman"/>
            </a:endParaRPr>
          </a:p>
          <a:p>
            <a:pPr marL="0" indent="0" defTabSz="457200">
              <a:spcBef>
                <a:spcPts val="0"/>
              </a:spcBef>
              <a:buSzTx/>
              <a:buNone/>
              <a:defRPr b="1">
                <a:solidFill>
                  <a:srgbClr val="2D3B45"/>
                </a:solidFill>
                <a:latin typeface="+mj-lt"/>
                <a:ea typeface="+mj-ea"/>
                <a:cs typeface="+mj-cs"/>
                <a:sym typeface="Helvetica"/>
              </a:defRPr>
            </a:pPr>
            <a:r>
              <a:t>7. Conclusion</a:t>
            </a:r>
            <a:endParaRPr b="0"/>
          </a:p>
          <a:p>
            <a:pPr marL="0" indent="0" defTabSz="278891">
              <a:spcBef>
                <a:spcPts val="0"/>
              </a:spcBef>
              <a:buSzTx/>
              <a:buFont typeface="Arial"/>
              <a:buNone/>
              <a:defRPr b="1" sz="1400">
                <a:uFill>
                  <a:solidFill>
                    <a:srgbClr val="000000"/>
                  </a:solidFill>
                </a:uFill>
                <a:latin typeface="+mj-lt"/>
                <a:ea typeface="+mj-ea"/>
                <a:cs typeface="+mj-cs"/>
                <a:sym typeface="Helvetica"/>
              </a:defRPr>
            </a:pPr>
            <a:r>
              <a:t>27. Th May 7: 7.1. The Future?</a:t>
            </a:r>
          </a:p>
          <a:p>
            <a:pPr marL="122320" indent="-122320" defTabSz="278891">
              <a:spcBef>
                <a:spcPts val="0"/>
              </a:spcBef>
              <a:buSzPct val="100000"/>
              <a:defRPr b="1" sz="1200">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Robert Allen (2011): Global Economic History: A Very Short Introduction, selections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https://delong.typepad.com/files/allen-geh.pdf</a:t>
            </a:r>
            <a:r>
              <a:rPr b="0">
                <a:solidFill>
                  <a:srgbClr val="2D3B45"/>
                </a:solidFill>
                <a:latin typeface="Times New Roman"/>
                <a:ea typeface="Times New Roman"/>
                <a:cs typeface="Times New Roman"/>
                <a:sym typeface="Times New Roman"/>
              </a:rPr>
              <a:t>&gt;</a:t>
            </a:r>
          </a:p>
        </p:txBody>
      </p:sp>
      <p:sp>
        <p:nvSpPr>
          <p:cNvPr id="186"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99694">
              <a:defRPr sz="3895">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Catch Our Breath…"/>
          <p:cNvSpPr txBox="1"/>
          <p:nvPr>
            <p:ph type="title"/>
          </p:nvPr>
        </p:nvSpPr>
        <p:spPr>
          <a:xfrm>
            <a:off x="276457" y="-2"/>
            <a:ext cx="8572501" cy="1270003"/>
          </a:xfrm>
          <a:prstGeom prst="rect">
            <a:avLst/>
          </a:prstGeom>
        </p:spPr>
        <p:txBody>
          <a:bodyPr/>
          <a:lstStyle/>
          <a:p>
            <a:pPr/>
            <a:r>
              <a:t>Catch Our Breath…</a:t>
            </a:r>
          </a:p>
        </p:txBody>
      </p:sp>
      <p:sp>
        <p:nvSpPr>
          <p:cNvPr id="189"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0"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Notes, etc.…"/>
          <p:cNvSpPr txBox="1"/>
          <p:nvPr>
            <p:ph type="title"/>
          </p:nvPr>
        </p:nvSpPr>
        <p:spPr>
          <a:xfrm>
            <a:off x="669726" y="312539"/>
            <a:ext cx="7804548" cy="1116211"/>
          </a:xfrm>
          <a:prstGeom prst="rect">
            <a:avLst/>
          </a:prstGeom>
        </p:spPr>
        <p:txBody>
          <a:bodyPr/>
          <a:lstStyle/>
          <a:p>
            <a:pPr/>
            <a:r>
              <a:t>Notes, etc.…</a:t>
            </a:r>
          </a:p>
        </p:txBody>
      </p:sp>
      <p:sp>
        <p:nvSpPr>
          <p:cNvPr id="193" name="Double-click to edit"/>
          <p:cNvSpPr txBox="1"/>
          <p:nvPr>
            <p:ph type="body" sz="half" idx="1"/>
          </p:nvPr>
        </p:nvSpPr>
        <p:spPr>
          <a:xfrm>
            <a:off x="669726" y="1428750"/>
            <a:ext cx="4606959" cy="4911329"/>
          </a:xfrm>
          <a:prstGeom prst="rect">
            <a:avLst/>
          </a:prstGeom>
        </p:spPr>
        <p:txBody>
          <a:bodyPr anchor="t"/>
          <a:lstStyle/>
          <a:p>
            <a:pPr marL="296333" indent="-296333">
              <a:spcBef>
                <a:spcPts val="800"/>
              </a:spcBef>
              <a:defRPr sz="1600"/>
            </a:pPr>
          </a:p>
        </p:txBody>
      </p:sp>
      <p:pic>
        <p:nvPicPr>
          <p:cNvPr id="194"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5276684" y="1428750"/>
            <a:ext cx="3197590" cy="4911329"/>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pic>
        <p:nvPicPr>
          <p:cNvPr id="197" name="Image" descr="Image"/>
          <p:cNvPicPr>
            <a:picLocks noChangeAspect="1"/>
          </p:cNvPicPr>
          <p:nvPr/>
        </p:nvPicPr>
        <p:blipFill>
          <a:blip r:embed="rId2">
            <a:extLst/>
          </a:blip>
          <a:stretch>
            <a:fillRect/>
          </a:stretch>
        </p:blipFill>
        <p:spPr>
          <a:xfrm>
            <a:off x="1736030" y="1511724"/>
            <a:ext cx="5797952" cy="5136589"/>
          </a:xfrm>
          <a:prstGeom prst="rect">
            <a:avLst/>
          </a:prstGeom>
          <a:ln w="12700">
            <a:miter lim="400000"/>
          </a:ln>
        </p:spPr>
      </p:pic>
      <p:pic>
        <p:nvPicPr>
          <p:cNvPr id="198" name="Image" descr="Image"/>
          <p:cNvPicPr>
            <a:picLocks noChangeAspect="1"/>
          </p:cNvPicPr>
          <p:nvPr/>
        </p:nvPicPr>
        <p:blipFill>
          <a:blip r:embed="rId3">
            <a:extLst/>
          </a:blip>
          <a:stretch>
            <a:fillRect/>
          </a:stretch>
        </p:blipFill>
        <p:spPr>
          <a:xfrm>
            <a:off x="1736030" y="1225406"/>
            <a:ext cx="5797952" cy="286319"/>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Coronavirus"/>
          <p:cNvSpPr txBox="1"/>
          <p:nvPr>
            <p:ph type="title" idx="4294967295"/>
          </p:nvPr>
        </p:nvSpPr>
        <p:spPr>
          <a:xfrm>
            <a:off x="228600" y="0"/>
            <a:ext cx="8699500" cy="1587501"/>
          </a:xfrm>
          <a:prstGeom prst="rect">
            <a:avLst/>
          </a:prstGeom>
        </p:spPr>
        <p:txBody>
          <a:bodyPr lIns="45719" tIns="45719" rIns="45719" bIns="45719"/>
          <a:lstStyle>
            <a:lvl1pPr defTabSz="457200">
              <a:lnSpc>
                <a:spcPts val="11600"/>
              </a:lnSpc>
              <a:defRPr sz="8000">
                <a:uFill>
                  <a:solidFill>
                    <a:srgbClr val="000000"/>
                  </a:solidFill>
                </a:uFill>
              </a:defRPr>
            </a:lvl1pPr>
          </a:lstStyle>
          <a:p>
            <a:pPr/>
            <a:r>
              <a:t>Coronavirus</a:t>
            </a:r>
          </a:p>
        </p:txBody>
      </p:sp>
      <p:sp>
        <p:nvSpPr>
          <p:cNvPr id="201" name="Where we think we are, as of Th Apr 09:…"/>
          <p:cNvSpPr txBox="1"/>
          <p:nvPr>
            <p:ph type="body" sz="half" idx="4294967295"/>
          </p:nvPr>
        </p:nvSpPr>
        <p:spPr>
          <a:xfrm>
            <a:off x="228600" y="1587500"/>
            <a:ext cx="3216355" cy="4800010"/>
          </a:xfrm>
          <a:prstGeom prst="rect">
            <a:avLst/>
          </a:prstGeom>
        </p:spPr>
        <p:txBody>
          <a:bodyPr lIns="45719" tIns="45719" rIns="45719" bIns="45719" anchor="t"/>
          <a:lstStyle/>
          <a:p>
            <a:pPr marL="0" indent="0" defTabSz="182880">
              <a:lnSpc>
                <a:spcPts val="2400"/>
              </a:lnSpc>
              <a:spcBef>
                <a:spcPts val="400"/>
              </a:spcBef>
              <a:buSzTx/>
              <a:buNone/>
              <a:defRPr b="1" sz="1200">
                <a:uFill>
                  <a:solidFill>
                    <a:srgbClr val="000000"/>
                  </a:solidFill>
                </a:uFill>
                <a:latin typeface="+mj-lt"/>
                <a:ea typeface="+mj-ea"/>
                <a:cs typeface="+mj-cs"/>
                <a:sym typeface="Helvetica"/>
              </a:defRPr>
            </a:pPr>
            <a:r>
              <a:t>Where we think we are, as of Th Apr 09:</a:t>
            </a:r>
          </a:p>
          <a:p>
            <a:pPr marL="13715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We really do not  know</a:t>
            </a:r>
          </a:p>
          <a:p>
            <a:pPr marL="13715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No random samples…</a:t>
            </a:r>
          </a:p>
          <a:p>
            <a:pPr marL="13715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If we extrapolate out the past week straight-line log:</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We will have 440,000 deaths in three weeks</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But it is unlikely to be that bad</a:t>
            </a:r>
          </a:p>
          <a:p>
            <a:pPr marL="13715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Best thing I have read comes from Jim Stock &lt;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The basic SIR epidemiological model of contagion</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The effect of social distancing and business shutdowns on epidemic dynamics enters the model through a single parameter: the case transmission rate β</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Re-express the model in terms of β and the asymptomatic (or not very symptomatic) hence non-tested rate—the fraction of the infected who are not tested</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The COVID-19 non-testing rate is unidentified in our model </a:t>
            </a:r>
          </a:p>
          <a:p>
            <a:pPr lvl="1" marL="32003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Estimates in the epidemiological literature range from 0.18 to 0.86. </a:t>
            </a:r>
          </a:p>
          <a:p>
            <a:pPr lvl="2" marL="50291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The asymptomatic rate could be estimated accurately and quickly by testing a random sample</a:t>
            </a:r>
          </a:p>
          <a:p>
            <a:pPr marL="137159" indent="-137159" defTabSz="182880">
              <a:lnSpc>
                <a:spcPts val="2100"/>
              </a:lnSpc>
              <a:spcBef>
                <a:spcPts val="400"/>
              </a:spcBef>
              <a:buSzPct val="100000"/>
              <a:buFont typeface="Arial"/>
              <a:defRPr sz="960">
                <a:uFill>
                  <a:solidFill>
                    <a:srgbClr val="000000"/>
                  </a:solidFill>
                </a:uFill>
                <a:latin typeface="Times New Roman"/>
                <a:ea typeface="Times New Roman"/>
                <a:cs typeface="Times New Roman"/>
                <a:sym typeface="Times New Roman"/>
              </a:defRPr>
            </a:pPr>
            <a:r>
              <a:t>The optimal policy response and its economic consequences hinge critically on the asymptomatic rate</a:t>
            </a:r>
          </a:p>
        </p:txBody>
      </p:sp>
      <p:pic>
        <p:nvPicPr>
          <p:cNvPr id="202" name="Image" descr="Image"/>
          <p:cNvPicPr>
            <a:picLocks noChangeAspect="1"/>
          </p:cNvPicPr>
          <p:nvPr/>
        </p:nvPicPr>
        <p:blipFill>
          <a:blip r:embed="rId3">
            <a:extLst/>
          </a:blip>
          <a:stretch>
            <a:fillRect/>
          </a:stretch>
        </p:blipFill>
        <p:spPr>
          <a:xfrm>
            <a:off x="3444954" y="1587500"/>
            <a:ext cx="5465734" cy="2602730"/>
          </a:xfrm>
          <a:prstGeom prst="rect">
            <a:avLst/>
          </a:prstGeom>
          <a:ln w="12700">
            <a:miter lim="400000"/>
          </a:ln>
        </p:spPr>
      </p:pic>
      <p:pic>
        <p:nvPicPr>
          <p:cNvPr id="203" name="Image" descr="Image"/>
          <p:cNvPicPr>
            <a:picLocks noChangeAspect="1"/>
          </p:cNvPicPr>
          <p:nvPr/>
        </p:nvPicPr>
        <p:blipFill>
          <a:blip r:embed="rId4">
            <a:extLst/>
          </a:blip>
          <a:stretch>
            <a:fillRect/>
          </a:stretch>
        </p:blipFill>
        <p:spPr>
          <a:xfrm>
            <a:off x="3444954" y="4190229"/>
            <a:ext cx="1925285" cy="2483251"/>
          </a:xfrm>
          <a:prstGeom prst="rect">
            <a:avLst/>
          </a:prstGeom>
          <a:ln w="12700">
            <a:miter lim="400000"/>
          </a:ln>
        </p:spPr>
      </p:pic>
      <p:pic>
        <p:nvPicPr>
          <p:cNvPr id="204" name="Image" descr="Image"/>
          <p:cNvPicPr>
            <a:picLocks noChangeAspect="1"/>
          </p:cNvPicPr>
          <p:nvPr/>
        </p:nvPicPr>
        <p:blipFill>
          <a:blip r:embed="rId5">
            <a:extLst/>
          </a:blip>
          <a:stretch>
            <a:fillRect/>
          </a:stretch>
        </p:blipFill>
        <p:spPr>
          <a:xfrm>
            <a:off x="5370238" y="4190229"/>
            <a:ext cx="1761053" cy="2483251"/>
          </a:xfrm>
          <a:prstGeom prst="rect">
            <a:avLst/>
          </a:prstGeom>
          <a:ln w="12700">
            <a:miter lim="400000"/>
          </a:ln>
        </p:spPr>
      </p:pic>
      <p:pic>
        <p:nvPicPr>
          <p:cNvPr id="205" name="Image" descr="Image"/>
          <p:cNvPicPr>
            <a:picLocks noChangeAspect="1"/>
          </p:cNvPicPr>
          <p:nvPr/>
        </p:nvPicPr>
        <p:blipFill>
          <a:blip r:embed="rId6">
            <a:extLst/>
          </a:blip>
          <a:stretch>
            <a:fillRect/>
          </a:stretch>
        </p:blipFill>
        <p:spPr>
          <a:xfrm>
            <a:off x="7131290" y="4190229"/>
            <a:ext cx="565336" cy="2483251"/>
          </a:xfrm>
          <a:prstGeom prst="rect">
            <a:avLst/>
          </a:prstGeom>
          <a:ln w="12700">
            <a:miter lim="400000"/>
          </a:ln>
        </p:spPr>
      </p:pic>
      <p:pic>
        <p:nvPicPr>
          <p:cNvPr id="206" name="Image" descr="Image"/>
          <p:cNvPicPr>
            <a:picLocks noChangeAspect="1"/>
          </p:cNvPicPr>
          <p:nvPr/>
        </p:nvPicPr>
        <p:blipFill>
          <a:blip r:embed="rId7">
            <a:extLst/>
          </a:blip>
          <a:stretch>
            <a:fillRect/>
          </a:stretch>
        </p:blipFill>
        <p:spPr>
          <a:xfrm>
            <a:off x="7696625" y="4190229"/>
            <a:ext cx="878026" cy="248325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Globalization Advances and Retreats"/>
          <p:cNvSpPr txBox="1"/>
          <p:nvPr>
            <p:ph type="body" idx="4294967295"/>
          </p:nvPr>
        </p:nvSpPr>
        <p:spPr>
          <a:xfrm>
            <a:off x="277663" y="1270000"/>
            <a:ext cx="8572501" cy="5349432"/>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Populism, Plutocracy, Kleptocracy, &amp; Neo-Fascism:</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03"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Coronavirus II"/>
          <p:cNvSpPr txBox="1"/>
          <p:nvPr>
            <p:ph type="title" idx="4294967295"/>
          </p:nvPr>
        </p:nvSpPr>
        <p:spPr>
          <a:xfrm>
            <a:off x="228600" y="0"/>
            <a:ext cx="8699500" cy="1587501"/>
          </a:xfrm>
          <a:prstGeom prst="rect">
            <a:avLst/>
          </a:prstGeom>
        </p:spPr>
        <p:txBody>
          <a:bodyPr lIns="45719" tIns="45719" rIns="45719" bIns="45719"/>
          <a:lstStyle>
            <a:lvl1pPr defTabSz="457200">
              <a:lnSpc>
                <a:spcPts val="11600"/>
              </a:lnSpc>
              <a:defRPr sz="8000">
                <a:solidFill>
                  <a:srgbClr val="000080"/>
                </a:solidFill>
                <a:uFill>
                  <a:solidFill>
                    <a:srgbClr val="000000"/>
                  </a:solidFill>
                </a:uFill>
              </a:defRPr>
            </a:lvl1pPr>
          </a:lstStyle>
          <a:p>
            <a:pPr/>
            <a:r>
              <a:t>Coronavirus II</a:t>
            </a:r>
          </a:p>
        </p:txBody>
      </p:sp>
      <p:sp>
        <p:nvSpPr>
          <p:cNvPr id="209" name="We do not really know where we are, as of Mo Apr 6:…"/>
          <p:cNvSpPr txBox="1"/>
          <p:nvPr>
            <p:ph type="body" sz="half" idx="4294967295"/>
          </p:nvPr>
        </p:nvSpPr>
        <p:spPr>
          <a:xfrm>
            <a:off x="228600" y="1587500"/>
            <a:ext cx="3216355" cy="4800010"/>
          </a:xfrm>
          <a:prstGeom prst="rect">
            <a:avLst/>
          </a:prstGeom>
        </p:spPr>
        <p:txBody>
          <a:bodyPr lIns="45719" tIns="45719" rIns="45719" bIns="45719" anchor="t"/>
          <a:lstStyle/>
          <a:p>
            <a:pPr marL="0" indent="0" defTabSz="214884">
              <a:lnSpc>
                <a:spcPts val="2800"/>
              </a:lnSpc>
              <a:spcBef>
                <a:spcPts val="500"/>
              </a:spcBef>
              <a:buSzTx/>
              <a:buNone/>
              <a:defRPr b="1" sz="1410">
                <a:uFill>
                  <a:solidFill>
                    <a:srgbClr val="000000"/>
                  </a:solidFill>
                </a:uFill>
                <a:latin typeface="+mj-lt"/>
                <a:ea typeface="+mj-ea"/>
                <a:cs typeface="+mj-cs"/>
                <a:sym typeface="Helvetica"/>
              </a:defRPr>
            </a:pPr>
            <a:r>
              <a:t>We do not really know where we are, as of Mo Apr 6:</a:t>
            </a:r>
          </a:p>
          <a:p>
            <a:pPr marL="161162"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Best thing I have read comes from Jim Stock &lt;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a:p>
            <a:pPr lvl="1" marL="376046"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The basic SIR epidemiological model of contagion</a:t>
            </a:r>
          </a:p>
          <a:p>
            <a:pPr lvl="1" marL="376046"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The effect of social distancing and business shutdowns on epidemic dynamics enters the model through a single parameter: the case transmission rate β</a:t>
            </a:r>
          </a:p>
          <a:p>
            <a:pPr lvl="1" marL="376046"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Re-express the model in terms of β and the asymptomatic (or not very symptomatic) hence non-tested rate—the fraction of the infected who are not tested</a:t>
            </a:r>
          </a:p>
          <a:p>
            <a:pPr lvl="1" marL="376046"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The COVID-19 non-testing rate is unidentified in our model </a:t>
            </a:r>
          </a:p>
          <a:p>
            <a:pPr lvl="1" marL="376046"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Estimates in the epidemiological literature range from 0.18 to 0.86. </a:t>
            </a:r>
          </a:p>
          <a:p>
            <a:pPr lvl="2" marL="590930"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The asymptomatic rate could be estimated accurately and quickly by testing a random sample</a:t>
            </a:r>
          </a:p>
          <a:p>
            <a:pPr marL="161162" indent="-161162" defTabSz="214884">
              <a:lnSpc>
                <a:spcPts val="2400"/>
              </a:lnSpc>
              <a:spcBef>
                <a:spcPts val="500"/>
              </a:spcBef>
              <a:buSzPct val="100000"/>
              <a:buFont typeface="Arial"/>
              <a:defRPr sz="1128">
                <a:uFill>
                  <a:solidFill>
                    <a:srgbClr val="000000"/>
                  </a:solidFill>
                </a:uFill>
                <a:latin typeface="Times New Roman"/>
                <a:ea typeface="Times New Roman"/>
                <a:cs typeface="Times New Roman"/>
                <a:sym typeface="Times New Roman"/>
              </a:defRPr>
            </a:pPr>
            <a:r>
              <a:t>The optimal policy response and its economic consequences hinge critically on the asymptomatic rate</a:t>
            </a:r>
          </a:p>
        </p:txBody>
      </p:sp>
      <p:pic>
        <p:nvPicPr>
          <p:cNvPr id="210" name="Image" descr="Image"/>
          <p:cNvPicPr>
            <a:picLocks noChangeAspect="1"/>
          </p:cNvPicPr>
          <p:nvPr/>
        </p:nvPicPr>
        <p:blipFill>
          <a:blip r:embed="rId3">
            <a:extLst/>
          </a:blip>
          <a:stretch>
            <a:fillRect/>
          </a:stretch>
        </p:blipFill>
        <p:spPr>
          <a:xfrm>
            <a:off x="3444954" y="1587500"/>
            <a:ext cx="5465734" cy="2602730"/>
          </a:xfrm>
          <a:prstGeom prst="rect">
            <a:avLst/>
          </a:prstGeom>
          <a:ln w="12700">
            <a:miter lim="400000"/>
          </a:ln>
        </p:spPr>
      </p:pic>
      <p:pic>
        <p:nvPicPr>
          <p:cNvPr id="211" name="Image" descr="Image"/>
          <p:cNvPicPr>
            <a:picLocks noChangeAspect="1"/>
          </p:cNvPicPr>
          <p:nvPr/>
        </p:nvPicPr>
        <p:blipFill>
          <a:blip r:embed="rId4">
            <a:extLst/>
          </a:blip>
          <a:stretch>
            <a:fillRect/>
          </a:stretch>
        </p:blipFill>
        <p:spPr>
          <a:xfrm>
            <a:off x="3444954" y="4190229"/>
            <a:ext cx="1925285" cy="2483251"/>
          </a:xfrm>
          <a:prstGeom prst="rect">
            <a:avLst/>
          </a:prstGeom>
          <a:ln w="12700">
            <a:miter lim="400000"/>
          </a:ln>
        </p:spPr>
      </p:pic>
      <p:pic>
        <p:nvPicPr>
          <p:cNvPr id="212" name="Image" descr="Image"/>
          <p:cNvPicPr>
            <a:picLocks noChangeAspect="1"/>
          </p:cNvPicPr>
          <p:nvPr/>
        </p:nvPicPr>
        <p:blipFill>
          <a:blip r:embed="rId5">
            <a:extLst/>
          </a:blip>
          <a:stretch>
            <a:fillRect/>
          </a:stretch>
        </p:blipFill>
        <p:spPr>
          <a:xfrm>
            <a:off x="5370238" y="4190229"/>
            <a:ext cx="1761053" cy="2483251"/>
          </a:xfrm>
          <a:prstGeom prst="rect">
            <a:avLst/>
          </a:prstGeom>
          <a:ln w="12700">
            <a:miter lim="400000"/>
          </a:ln>
        </p:spPr>
      </p:pic>
      <p:pic>
        <p:nvPicPr>
          <p:cNvPr id="213" name="Image" descr="Image"/>
          <p:cNvPicPr>
            <a:picLocks noChangeAspect="1"/>
          </p:cNvPicPr>
          <p:nvPr/>
        </p:nvPicPr>
        <p:blipFill>
          <a:blip r:embed="rId6">
            <a:extLst/>
          </a:blip>
          <a:stretch>
            <a:fillRect/>
          </a:stretch>
        </p:blipFill>
        <p:spPr>
          <a:xfrm>
            <a:off x="7131290" y="4190229"/>
            <a:ext cx="565336" cy="2483251"/>
          </a:xfrm>
          <a:prstGeom prst="rect">
            <a:avLst/>
          </a:prstGeom>
          <a:ln w="12700">
            <a:miter lim="400000"/>
          </a:ln>
        </p:spPr>
      </p:pic>
      <p:pic>
        <p:nvPicPr>
          <p:cNvPr id="214" name="Image" descr="Image"/>
          <p:cNvPicPr>
            <a:picLocks noChangeAspect="1"/>
          </p:cNvPicPr>
          <p:nvPr/>
        </p:nvPicPr>
        <p:blipFill>
          <a:blip r:embed="rId7">
            <a:extLst/>
          </a:blip>
          <a:stretch>
            <a:fillRect/>
          </a:stretch>
        </p:blipFill>
        <p:spPr>
          <a:xfrm>
            <a:off x="7696625" y="4190229"/>
            <a:ext cx="878026" cy="248325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6" name="Image" descr="Image"/>
          <p:cNvPicPr>
            <a:picLocks noChangeAspect="1"/>
          </p:cNvPicPr>
          <p:nvPr/>
        </p:nvPicPr>
        <p:blipFill>
          <a:blip r:embed="rId2">
            <a:extLst/>
          </a:blip>
          <a:stretch>
            <a:fillRect/>
          </a:stretch>
        </p:blipFill>
        <p:spPr>
          <a:xfrm>
            <a:off x="231854" y="228600"/>
            <a:ext cx="8670715" cy="4128912"/>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8" name="Image" descr="Image"/>
          <p:cNvPicPr>
            <a:picLocks noChangeAspect="1"/>
          </p:cNvPicPr>
          <p:nvPr/>
        </p:nvPicPr>
        <p:blipFill>
          <a:blip r:embed="rId2">
            <a:extLst/>
          </a:blip>
          <a:stretch>
            <a:fillRect/>
          </a:stretch>
        </p:blipFill>
        <p:spPr>
          <a:xfrm>
            <a:off x="257254" y="253229"/>
            <a:ext cx="4911224" cy="6334541"/>
          </a:xfrm>
          <a:prstGeom prst="rect">
            <a:avLst/>
          </a:prstGeom>
          <a:ln w="12700">
            <a:miter lim="400000"/>
          </a:ln>
        </p:spPr>
      </p:pic>
      <p:pic>
        <p:nvPicPr>
          <p:cNvPr id="219" name="Image" descr="Image"/>
          <p:cNvPicPr>
            <a:picLocks noChangeAspect="1"/>
          </p:cNvPicPr>
          <p:nvPr/>
        </p:nvPicPr>
        <p:blipFill>
          <a:blip r:embed="rId3">
            <a:extLst/>
          </a:blip>
          <a:stretch>
            <a:fillRect/>
          </a:stretch>
        </p:blipFill>
        <p:spPr>
          <a:xfrm>
            <a:off x="4651720" y="253229"/>
            <a:ext cx="4492280" cy="6334541"/>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Image" descr="Image"/>
          <p:cNvPicPr>
            <a:picLocks noChangeAspect="1"/>
          </p:cNvPicPr>
          <p:nvPr/>
        </p:nvPicPr>
        <p:blipFill>
          <a:blip r:embed="rId2">
            <a:extLst/>
          </a:blip>
          <a:stretch>
            <a:fillRect/>
          </a:stretch>
        </p:blipFill>
        <p:spPr>
          <a:xfrm>
            <a:off x="2511565" y="253229"/>
            <a:ext cx="1475794" cy="6482456"/>
          </a:xfrm>
          <a:prstGeom prst="rect">
            <a:avLst/>
          </a:prstGeom>
          <a:ln w="12700">
            <a:miter lim="400000"/>
          </a:ln>
        </p:spPr>
      </p:pic>
      <p:pic>
        <p:nvPicPr>
          <p:cNvPr id="222" name="Image" descr="Image"/>
          <p:cNvPicPr>
            <a:picLocks noChangeAspect="1"/>
          </p:cNvPicPr>
          <p:nvPr/>
        </p:nvPicPr>
        <p:blipFill>
          <a:blip r:embed="rId3">
            <a:extLst/>
          </a:blip>
          <a:stretch>
            <a:fillRect/>
          </a:stretch>
        </p:blipFill>
        <p:spPr>
          <a:xfrm>
            <a:off x="3987358" y="253229"/>
            <a:ext cx="2292062" cy="6482456"/>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Financial Times Graphs Blown Up…"/>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solidFill>
                  <a:srgbClr val="000080"/>
                </a:solidFill>
                <a:uFill>
                  <a:solidFill>
                    <a:srgbClr val="000000"/>
                  </a:solidFill>
                </a:uFill>
              </a:defRPr>
            </a:lvl1pPr>
          </a:lstStyle>
          <a:p>
            <a:pPr/>
            <a:r>
              <a:t>Financial Times Graphs Blown Up…</a:t>
            </a:r>
          </a:p>
        </p:txBody>
      </p:sp>
      <p:pic>
        <p:nvPicPr>
          <p:cNvPr id="225" name="Image" descr="Image"/>
          <p:cNvPicPr>
            <a:picLocks noChangeAspect="1"/>
          </p:cNvPicPr>
          <p:nvPr/>
        </p:nvPicPr>
        <p:blipFill>
          <a:blip r:embed="rId2">
            <a:extLst/>
          </a:blip>
          <a:stretch>
            <a:fillRect/>
          </a:stretch>
        </p:blipFill>
        <p:spPr>
          <a:xfrm>
            <a:off x="144710" y="3679989"/>
            <a:ext cx="4419843" cy="3064093"/>
          </a:xfrm>
          <a:prstGeom prst="rect">
            <a:avLst/>
          </a:prstGeom>
          <a:ln w="12700">
            <a:miter lim="400000"/>
          </a:ln>
        </p:spPr>
      </p:pic>
      <p:pic>
        <p:nvPicPr>
          <p:cNvPr id="226" name="Image" descr="Image"/>
          <p:cNvPicPr>
            <a:picLocks noChangeAspect="1"/>
          </p:cNvPicPr>
          <p:nvPr/>
        </p:nvPicPr>
        <p:blipFill>
          <a:blip r:embed="rId3">
            <a:extLst/>
          </a:blip>
          <a:stretch>
            <a:fillRect/>
          </a:stretch>
        </p:blipFill>
        <p:spPr>
          <a:xfrm>
            <a:off x="4802645" y="3905731"/>
            <a:ext cx="4150855" cy="2838351"/>
          </a:xfrm>
          <a:prstGeom prst="rect">
            <a:avLst/>
          </a:prstGeom>
          <a:ln w="12700">
            <a:miter lim="400000"/>
          </a:ln>
        </p:spPr>
      </p:pic>
      <p:pic>
        <p:nvPicPr>
          <p:cNvPr id="227" name="Image" descr="Image"/>
          <p:cNvPicPr>
            <a:picLocks noChangeAspect="1"/>
          </p:cNvPicPr>
          <p:nvPr/>
        </p:nvPicPr>
        <p:blipFill>
          <a:blip r:embed="rId4">
            <a:extLst/>
          </a:blip>
          <a:stretch>
            <a:fillRect/>
          </a:stretch>
        </p:blipFill>
        <p:spPr>
          <a:xfrm>
            <a:off x="2374372" y="1587500"/>
            <a:ext cx="4150856" cy="3152784"/>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2">
            <a:extLst/>
          </a:blip>
          <a:stretch>
            <a:fillRect/>
          </a:stretch>
        </p:blipFill>
        <p:spPr>
          <a:xfrm>
            <a:off x="172683" y="196691"/>
            <a:ext cx="8796755" cy="601521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 name="Image" descr="Image"/>
          <p:cNvPicPr>
            <a:picLocks noChangeAspect="1"/>
          </p:cNvPicPr>
          <p:nvPr/>
        </p:nvPicPr>
        <p:blipFill>
          <a:blip r:embed="rId2">
            <a:extLst/>
          </a:blip>
          <a:stretch>
            <a:fillRect/>
          </a:stretch>
        </p:blipFill>
        <p:spPr>
          <a:xfrm>
            <a:off x="157410" y="212534"/>
            <a:ext cx="8817775" cy="6112997"/>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3" name="Image" descr="Image"/>
          <p:cNvPicPr>
            <a:picLocks noChangeAspect="1"/>
          </p:cNvPicPr>
          <p:nvPr/>
        </p:nvPicPr>
        <p:blipFill>
          <a:blip r:embed="rId2">
            <a:extLst/>
          </a:blip>
          <a:stretch>
            <a:fillRect/>
          </a:stretch>
        </p:blipFill>
        <p:spPr>
          <a:xfrm>
            <a:off x="242431" y="215900"/>
            <a:ext cx="8584070" cy="6520034"/>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James Stock (2020)"/>
          <p:cNvSpPr txBox="1"/>
          <p:nvPr>
            <p:ph type="title" idx="4294967295"/>
          </p:nvPr>
        </p:nvSpPr>
        <p:spPr>
          <a:xfrm>
            <a:off x="444500" y="0"/>
            <a:ext cx="8255000" cy="1587501"/>
          </a:xfrm>
          <a:prstGeom prst="rect">
            <a:avLst/>
          </a:prstGeom>
        </p:spPr>
        <p:txBody>
          <a:bodyPr lIns="45719" tIns="45719" rIns="45719" bIns="45719"/>
          <a:lstStyle>
            <a:lvl1pPr defTabSz="393192">
              <a:lnSpc>
                <a:spcPts val="9900"/>
              </a:lnSpc>
              <a:defRPr sz="6880">
                <a:solidFill>
                  <a:srgbClr val="000080"/>
                </a:solidFill>
                <a:uFill>
                  <a:solidFill>
                    <a:srgbClr val="000000"/>
                  </a:solidFill>
                </a:uFill>
              </a:defRPr>
            </a:lvl1pPr>
          </a:lstStyle>
          <a:p>
            <a:pPr/>
            <a:r>
              <a:t>James Stock (2020)</a:t>
            </a:r>
          </a:p>
        </p:txBody>
      </p:sp>
      <p:sp>
        <p:nvSpPr>
          <p:cNvPr id="236" name="Standard SIR model:&lt;https://drive.google.com/file/d/12MV466ZZy5xHir4xdPhoTrL1oO8CbZU-/view&gt;:…"/>
          <p:cNvSpPr txBox="1"/>
          <p:nvPr>
            <p:ph type="body" sz="half" idx="4294967295"/>
          </p:nvPr>
        </p:nvSpPr>
        <p:spPr>
          <a:xfrm>
            <a:off x="444500" y="1467516"/>
            <a:ext cx="5161740" cy="2521821"/>
          </a:xfrm>
          <a:prstGeom prst="rect">
            <a:avLst/>
          </a:prstGeom>
        </p:spPr>
        <p:txBody>
          <a:bodyPr lIns="45719" tIns="45719" rIns="45719" bIns="45719" anchor="t"/>
          <a:lstStyle/>
          <a:p>
            <a:pPr marL="0" indent="0" defTabSz="242315">
              <a:lnSpc>
                <a:spcPts val="3100"/>
              </a:lnSpc>
              <a:spcBef>
                <a:spcPts val="600"/>
              </a:spcBef>
              <a:buSzTx/>
              <a:buNone/>
              <a:defRPr b="1" sz="1590">
                <a:uFill>
                  <a:solidFill>
                    <a:srgbClr val="000000"/>
                  </a:solidFill>
                </a:uFill>
                <a:latin typeface="+mj-lt"/>
                <a:ea typeface="+mj-ea"/>
                <a:cs typeface="+mj-cs"/>
                <a:sym typeface="Helvetica"/>
              </a:defRPr>
            </a:pPr>
            <a:r>
              <a:t>Standard SIR model:&lt;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rPr b="1"/>
              <a:t>S</a:t>
            </a:r>
            <a:r>
              <a:t>usceptible, </a:t>
            </a:r>
            <a:r>
              <a:rPr b="1"/>
              <a:t>I</a:t>
            </a:r>
            <a:r>
              <a:t>nfected, </a:t>
            </a:r>
            <a:r>
              <a:rPr b="1"/>
              <a:t>R</a:t>
            </a:r>
            <a:r>
              <a:t>ecovered (&amp; immune), transmission rate β, recovery rate γ, reproduction number R</a:t>
            </a:r>
            <a:r>
              <a:rPr baseline="-5999"/>
              <a:t>0, </a:t>
            </a:r>
            <a:r>
              <a:t>asymptomatic hence non-tested rate π</a:t>
            </a:r>
            <a:r>
              <a:rPr baseline="-5999"/>
              <a:t>0</a:t>
            </a:r>
            <a:r>
              <a:t> </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Calibration: half-life of infection one week: γ = 0.5, s</a:t>
            </a:r>
            <a:r>
              <a:rPr baseline="-5999"/>
              <a:t>0</a:t>
            </a:r>
            <a:r>
              <a:t> = 0.02, 50 cases on Jan 24 </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For March 21, 2020, the positive test rate in the United States is approximately 10%…</a:t>
            </a:r>
          </a:p>
        </p:txBody>
      </p:sp>
      <p:pic>
        <p:nvPicPr>
          <p:cNvPr id="237" name="Image" descr="Image"/>
          <p:cNvPicPr>
            <a:picLocks noChangeAspect="1"/>
          </p:cNvPicPr>
          <p:nvPr/>
        </p:nvPicPr>
        <p:blipFill>
          <a:blip r:embed="rId3">
            <a:extLst/>
          </a:blip>
          <a:stretch>
            <a:fillRect/>
          </a:stretch>
        </p:blipFill>
        <p:spPr>
          <a:xfrm>
            <a:off x="331119" y="4086039"/>
            <a:ext cx="1892301" cy="1562101"/>
          </a:xfrm>
          <a:prstGeom prst="rect">
            <a:avLst/>
          </a:prstGeom>
          <a:ln w="12700">
            <a:miter lim="400000"/>
          </a:ln>
        </p:spPr>
      </p:pic>
      <p:pic>
        <p:nvPicPr>
          <p:cNvPr id="238" name="Image" descr="Image"/>
          <p:cNvPicPr>
            <a:picLocks noChangeAspect="1"/>
          </p:cNvPicPr>
          <p:nvPr/>
        </p:nvPicPr>
        <p:blipFill>
          <a:blip r:embed="rId4">
            <a:extLst/>
          </a:blip>
          <a:stretch>
            <a:fillRect/>
          </a:stretch>
        </p:blipFill>
        <p:spPr>
          <a:xfrm>
            <a:off x="5905229" y="1467516"/>
            <a:ext cx="2794271" cy="2111800"/>
          </a:xfrm>
          <a:prstGeom prst="rect">
            <a:avLst/>
          </a:prstGeom>
          <a:ln w="12700">
            <a:miter lim="400000"/>
          </a:ln>
        </p:spPr>
      </p:pic>
      <p:pic>
        <p:nvPicPr>
          <p:cNvPr id="239" name="Image" descr="Image"/>
          <p:cNvPicPr>
            <a:picLocks noChangeAspect="1"/>
          </p:cNvPicPr>
          <p:nvPr/>
        </p:nvPicPr>
        <p:blipFill>
          <a:blip r:embed="rId5">
            <a:extLst/>
          </a:blip>
          <a:stretch>
            <a:fillRect/>
          </a:stretch>
        </p:blipFill>
        <p:spPr>
          <a:xfrm>
            <a:off x="2756045" y="3579315"/>
            <a:ext cx="3149185" cy="2473868"/>
          </a:xfrm>
          <a:prstGeom prst="rect">
            <a:avLst/>
          </a:prstGeom>
          <a:ln w="12700">
            <a:miter lim="400000"/>
          </a:ln>
        </p:spPr>
      </p:pic>
      <p:pic>
        <p:nvPicPr>
          <p:cNvPr id="240" name="Image" descr="Image"/>
          <p:cNvPicPr>
            <a:picLocks noChangeAspect="1"/>
          </p:cNvPicPr>
          <p:nvPr/>
        </p:nvPicPr>
        <p:blipFill>
          <a:blip r:embed="rId6">
            <a:extLst/>
          </a:blip>
          <a:stretch>
            <a:fillRect/>
          </a:stretch>
        </p:blipFill>
        <p:spPr>
          <a:xfrm>
            <a:off x="5905229" y="3579315"/>
            <a:ext cx="2794271" cy="2312260"/>
          </a:xfrm>
          <a:prstGeom prst="rect">
            <a:avLst/>
          </a:prstGeom>
          <a:ln w="12700">
            <a:miter lim="400000"/>
          </a:ln>
        </p:spPr>
      </p:pic>
      <p:sp>
        <p:nvSpPr>
          <p:cNvPr id="241" name="&lt;https://drive.google.com/file/d/12MV466ZZy5xHir4xdPhoTrL1oO8CbZU-/view&gt;"/>
          <p:cNvSpPr txBox="1"/>
          <p:nvPr/>
        </p:nvSpPr>
        <p:spPr>
          <a:xfrm>
            <a:off x="331119" y="6053182"/>
            <a:ext cx="6186521" cy="22827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1752">
              <a:spcBef>
                <a:spcPts val="700"/>
              </a:spcBef>
              <a:defRPr sz="1056">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3" name="Image" descr="Image"/>
          <p:cNvPicPr>
            <a:picLocks noChangeAspect="1"/>
          </p:cNvPicPr>
          <p:nvPr/>
        </p:nvPicPr>
        <p:blipFill>
          <a:blip r:embed="rId2">
            <a:extLst/>
          </a:blip>
          <a:stretch>
            <a:fillRect/>
          </a:stretch>
        </p:blipFill>
        <p:spPr>
          <a:xfrm>
            <a:off x="537559" y="359538"/>
            <a:ext cx="8115017" cy="6133008"/>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hirty Glorious Years"/>
          <p:cNvSpPr txBox="1"/>
          <p:nvPr>
            <p:ph type="title"/>
          </p:nvPr>
        </p:nvSpPr>
        <p:spPr>
          <a:xfrm>
            <a:off x="314537" y="0"/>
            <a:ext cx="8501531" cy="1152994"/>
          </a:xfrm>
          <a:prstGeom prst="rect">
            <a:avLst/>
          </a:prstGeom>
        </p:spPr>
        <p:txBody>
          <a:bodyPr/>
          <a:lstStyle>
            <a:lvl1pPr defTabSz="174821">
              <a:defRPr b="1" sz="3640">
                <a:solidFill>
                  <a:srgbClr val="800000"/>
                </a:solidFill>
                <a:latin typeface="+mj-lt"/>
                <a:ea typeface="+mj-ea"/>
                <a:cs typeface="+mj-cs"/>
                <a:sym typeface="Helvetica"/>
              </a:defRPr>
            </a:lvl1pPr>
          </a:lstStyle>
          <a:p>
            <a:pPr/>
            <a:r>
              <a:t>Populism, Plutocracy, Kleptocracy, &amp; Neo-Fascism</a:t>
            </a:r>
          </a:p>
        </p:txBody>
      </p:sp>
      <p:sp>
        <p:nvSpPr>
          <p:cNvPr id="106"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479511">
              <a:spcBef>
                <a:spcPts val="1100"/>
              </a:spcBef>
              <a:buSzTx/>
              <a:buNone/>
              <a:defRPr b="1" sz="3312">
                <a:uFill>
                  <a:solidFill>
                    <a:srgbClr val="000000"/>
                  </a:solidFill>
                </a:uFill>
                <a:latin typeface="+mj-lt"/>
                <a:ea typeface="+mj-ea"/>
                <a:cs typeface="+mj-cs"/>
                <a:sym typeface="Helvetica"/>
              </a:defRPr>
            </a:pPr>
            <a:r>
              <a:t>Th Apr 30: 6.4. Populism, Plutocracy, Kleptocracy, &amp; Neo-Fascism:</a:t>
            </a:r>
          </a:p>
          <a:p>
            <a:pPr marL="332071" indent="-332071" defTabSz="479511">
              <a:spcBef>
                <a:spcPts val="1100"/>
              </a:spcBef>
              <a:buSzPct val="100000"/>
              <a:defRPr sz="2208">
                <a:uFill>
                  <a:solidFill>
                    <a:srgbClr val="000000"/>
                  </a:solidFill>
                </a:uFill>
                <a:latin typeface="Times New Roman"/>
                <a:ea typeface="Times New Roman"/>
                <a:cs typeface="Times New Roman"/>
                <a:sym typeface="Times New Roman"/>
              </a:defRPr>
            </a:pPr>
            <a:r>
              <a:t>Read Before: Ernest Gellner (1973): </a:t>
            </a:r>
            <a:r>
              <a:rPr i="1"/>
              <a:t>Nations &amp; Nationalism</a:t>
            </a:r>
            <a:r>
              <a:t>, selections &lt;</a:t>
            </a:r>
            <a:r>
              <a:rPr u="sng">
                <a:solidFill>
                  <a:srgbClr val="0000FF"/>
                </a:solidFill>
                <a:uFill>
                  <a:solidFill>
                    <a:srgbClr val="0000FF"/>
                  </a:solidFill>
                </a:uFill>
                <a:hlinkClick r:id="rId2" invalidUrl="" action="" tgtFrame="" tooltip="" history="1" highlightClick="0" endSnd="0"/>
              </a:rPr>
              <a:t>https://github.com/braddelong/public-files/blob/master/readings/book-selections-gellner-nationalism.pdf</a:t>
            </a:r>
            <a:r>
              <a:t>&gt;</a:t>
            </a:r>
          </a:p>
          <a:p>
            <a:pPr marL="332071" indent="-332071" defTabSz="479511">
              <a:spcBef>
                <a:spcPts val="1100"/>
              </a:spcBef>
              <a:buSzPct val="100000"/>
              <a:defRPr sz="2208">
                <a:uFill>
                  <a:solidFill>
                    <a:srgbClr val="000000"/>
                  </a:solidFill>
                </a:uFill>
                <a:latin typeface="Times New Roman"/>
                <a:ea typeface="Times New Roman"/>
                <a:cs typeface="Times New Roman"/>
                <a:sym typeface="Times New Roman"/>
              </a:defRPr>
            </a:pPr>
            <a:r>
              <a:t>Read Before: Barry Eichengreen (2018): </a:t>
            </a:r>
            <a:r>
              <a:rPr i="1"/>
              <a:t>The Populist Temptation Economic Grievance &amp; Political Reaction in the Modern Era, selections</a:t>
            </a:r>
            <a:r>
              <a:t> &lt;</a:t>
            </a:r>
            <a:r>
              <a:rPr u="sng">
                <a:solidFill>
                  <a:srgbClr val="0000FF"/>
                </a:solidFill>
                <a:uFill>
                  <a:solidFill>
                    <a:srgbClr val="0000FF"/>
                  </a:solidFill>
                </a:uFill>
                <a:hlinkClick r:id="rId3" invalidUrl="" action="" tgtFrame="" tooltip="" history="1" highlightClick="0" endSnd="0"/>
              </a:rPr>
              <a:t>https://delong.typepad.com/files/eichengeeen-populist.pdf</a:t>
            </a:r>
            <a:r>
              <a:t>&gt;</a:t>
            </a:r>
          </a:p>
          <a:p>
            <a:pPr marL="332071" indent="-332071" defTabSz="479511">
              <a:spcBef>
                <a:spcPts val="1100"/>
              </a:spcBef>
              <a:buSzPct val="100000"/>
              <a:defRPr sz="2208">
                <a:uFill>
                  <a:solidFill>
                    <a:srgbClr val="000000"/>
                  </a:solidFill>
                </a:uFill>
                <a:latin typeface="Times New Roman"/>
                <a:ea typeface="Times New Roman"/>
                <a:cs typeface="Times New Roman"/>
                <a:sym typeface="Times New Roman"/>
              </a:defRPr>
            </a:pPr>
            <a:r>
              <a:t>Discussion Thread: &lt;</a:t>
            </a:r>
            <a:r>
              <a:rPr u="sng">
                <a:solidFill>
                  <a:srgbClr val="0000FF"/>
                </a:solidFill>
                <a:uFill>
                  <a:solidFill>
                    <a:srgbClr val="0000FF"/>
                  </a:solidFill>
                </a:uFill>
                <a:hlinkClick r:id="rId4" invalidUrl="" action="" tgtFrame="" tooltip="" history="1" highlightClick="0" endSnd="0"/>
              </a:rPr>
              <a:t>https://bcourses.berkeley.edu/courses/1487685/discussion_topics/5756990</a:t>
            </a:r>
            <a:r>
              <a:t>&gt;</a:t>
            </a:r>
          </a:p>
          <a:p>
            <a:pPr marL="0" indent="0" defTabSz="479511">
              <a:spcBef>
                <a:spcPts val="1100"/>
              </a:spcBef>
              <a:buSzTx/>
              <a:buNone/>
              <a:defRPr sz="1472">
                <a:uFill>
                  <a:solidFill>
                    <a:srgbClr val="000000"/>
                  </a:solidFill>
                </a:uFill>
                <a:latin typeface="Times New Roman"/>
                <a:ea typeface="Times New Roman"/>
                <a:cs typeface="Times New Roman"/>
                <a:sym typeface="Times New Roman"/>
              </a:defRPr>
            </a:pPr>
          </a:p>
          <a:p>
            <a:pPr marL="0" indent="0" defTabSz="479511">
              <a:spcBef>
                <a:spcPts val="1100"/>
              </a:spcBef>
              <a:buSzTx/>
              <a:buNone/>
              <a:defRPr sz="1472">
                <a:uFill>
                  <a:solidFill>
                    <a:srgbClr val="000000"/>
                  </a:solidFill>
                </a:uFill>
                <a:latin typeface="Times New Roman"/>
                <a:ea typeface="Times New Roman"/>
                <a:cs typeface="Times New Roman"/>
                <a:sym typeface="Times New Roman"/>
              </a:defRPr>
            </a:pPr>
            <a:r>
              <a:t>24:00 minutes of audio</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5" name="Image" descr="Image"/>
          <p:cNvPicPr>
            <a:picLocks noChangeAspect="1"/>
          </p:cNvPicPr>
          <p:nvPr/>
        </p:nvPicPr>
        <p:blipFill>
          <a:blip r:embed="rId2">
            <a:extLst/>
          </a:blip>
          <a:stretch>
            <a:fillRect/>
          </a:stretch>
        </p:blipFill>
        <p:spPr>
          <a:xfrm>
            <a:off x="546749" y="359754"/>
            <a:ext cx="8130191" cy="6386737"/>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Image" descr="Image"/>
          <p:cNvPicPr>
            <a:picLocks noChangeAspect="1"/>
          </p:cNvPicPr>
          <p:nvPr/>
        </p:nvPicPr>
        <p:blipFill>
          <a:blip r:embed="rId2">
            <a:extLst/>
          </a:blip>
          <a:stretch>
            <a:fillRect/>
          </a:stretch>
        </p:blipFill>
        <p:spPr>
          <a:xfrm>
            <a:off x="888953" y="375477"/>
            <a:ext cx="7504568" cy="6210032"/>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9" name="Image" descr="Image"/>
          <p:cNvPicPr>
            <a:picLocks noChangeAspect="1"/>
          </p:cNvPicPr>
          <p:nvPr/>
        </p:nvPicPr>
        <p:blipFill>
          <a:blip r:embed="rId2">
            <a:extLst/>
          </a:blip>
          <a:stretch>
            <a:fillRect/>
          </a:stretch>
        </p:blipFill>
        <p:spPr>
          <a:xfrm>
            <a:off x="853270" y="456457"/>
            <a:ext cx="7576169" cy="6254153"/>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Bringing the Economy Back Up from Anæsthesia"/>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solidFill>
                  <a:srgbClr val="000080"/>
                </a:solidFill>
                <a:uFill>
                  <a:solidFill>
                    <a:srgbClr val="000000"/>
                  </a:solidFill>
                </a:uFill>
              </a:defRPr>
            </a:lvl1pPr>
          </a:lstStyle>
          <a:p>
            <a:pPr/>
            <a:r>
              <a:t>Bringing the Economy Back Up from Anæsthesia</a:t>
            </a:r>
          </a:p>
        </p:txBody>
      </p:sp>
      <p:sp>
        <p:nvSpPr>
          <p:cNvPr id="252" name="Major issues:…"/>
          <p:cNvSpPr txBox="1"/>
          <p:nvPr>
            <p:ph type="body" idx="4294967295"/>
          </p:nvPr>
        </p:nvSpPr>
        <p:spPr>
          <a:xfrm>
            <a:off x="444500" y="1587500"/>
            <a:ext cx="8255000" cy="4937520"/>
          </a:xfrm>
          <a:prstGeom prst="rect">
            <a:avLst/>
          </a:prstGeom>
        </p:spPr>
        <p:txBody>
          <a:bodyPr lIns="45719" tIns="45719" rIns="45719" bIns="45719" anchor="t"/>
          <a:lstStyle/>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Major issues: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Certificates of immunity:</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requires test, test, test:</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And not just disease virus tests</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Presence-of-antibodies tests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we match the immune with public-contact jobs?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jobs can be done with minimal infection risk?</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minimal-infection substitutes can we find for previous jobs?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restrictions be relaxed without the virus coming roaring back?</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do we avoid having the market give a “shutdown” signal to enterprises we in fact want restarted?</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is pretty much all of them</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much of the potential caseload do we want to push out beyond the vaccine-arrival date?</a:t>
            </a:r>
          </a:p>
          <a:p>
            <a:pPr marL="0" indent="0" defTabSz="288036">
              <a:lnSpc>
                <a:spcPts val="3700"/>
              </a:lnSpc>
              <a:spcBef>
                <a:spcPts val="700"/>
              </a:spcBef>
              <a:buSzTx/>
              <a:buNone/>
              <a:defRPr b="1" sz="1890">
                <a:uFill>
                  <a:solidFill>
                    <a:srgbClr val="000000"/>
                  </a:solidFill>
                </a:uFill>
                <a:latin typeface="+mj-lt"/>
                <a:ea typeface="+mj-ea"/>
                <a:cs typeface="+mj-cs"/>
                <a:sym typeface="Helvetica"/>
              </a:defRPr>
            </a:pPr>
          </a:p>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ALL THESE QUESTIONS ARE ANSWERABLE IF WE LEARN THE ASYMPTOMATIC HENCE NON-TESTED RATE!!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Keeping the Economy from Crashing During the Lockdown"/>
          <p:cNvSpPr txBox="1"/>
          <p:nvPr>
            <p:ph type="title" idx="4294967295"/>
          </p:nvPr>
        </p:nvSpPr>
        <p:spPr>
          <a:xfrm>
            <a:off x="444500" y="0"/>
            <a:ext cx="8255000" cy="1587501"/>
          </a:xfrm>
          <a:prstGeom prst="rect">
            <a:avLst/>
          </a:prstGeom>
        </p:spPr>
        <p:txBody>
          <a:bodyPr lIns="45719" tIns="45719" rIns="45719" bIns="45719"/>
          <a:lstStyle>
            <a:lvl1pPr defTabSz="246888">
              <a:lnSpc>
                <a:spcPts val="6200"/>
              </a:lnSpc>
              <a:defRPr sz="4320">
                <a:solidFill>
                  <a:srgbClr val="000080"/>
                </a:solidFill>
                <a:uFill>
                  <a:solidFill>
                    <a:srgbClr val="000000"/>
                  </a:solidFill>
                </a:uFill>
              </a:defRPr>
            </a:lvl1pPr>
          </a:lstStyle>
          <a:p>
            <a:pPr/>
            <a:r>
              <a:t>Keeping the Economy from Crashing During the Lockdown</a:t>
            </a:r>
          </a:p>
        </p:txBody>
      </p:sp>
      <p:sp>
        <p:nvSpPr>
          <p:cNvPr id="255" name="Nick Rowe: We have a 50% output cut in 100% of the sectors:…"/>
          <p:cNvSpPr txBox="1"/>
          <p:nvPr>
            <p:ph type="body" idx="4294967295"/>
          </p:nvPr>
        </p:nvSpPr>
        <p:spPr>
          <a:xfrm>
            <a:off x="444500" y="1587500"/>
            <a:ext cx="8255000" cy="4937520"/>
          </a:xfrm>
          <a:prstGeom prst="rect">
            <a:avLst/>
          </a:prstGeom>
        </p:spPr>
        <p:txBody>
          <a:bodyPr lIns="45719" tIns="45719" rIns="45719" bIns="45719" anchor="t"/>
          <a:lstStyle/>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Nick Rowe: We have a 50% output cut in 100% of the sectors: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A temporary 100% output cut in 50% of the sectors (what the Coronavirus does) is very different from a 50% output cut in 100% of the sectors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Nick’s thought experiment:</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In three months we are going to invent unobtanium:</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Substantial intertemporal substitutibility </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Plus lower cross-good contemporaneous substitutitbility</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Hence high desired savings rate now</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Flex-price market thus produces a nominal rate at the zero lower bound and a high inflation rate over the next three to six months </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Plus liquidity-constrained workers in affected sectors see their demand go to zero immediately</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Can we get there? Should we get there? What should we do instead?</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We need a good RBC economist: are there any?…</a:t>
            </a:r>
          </a:p>
          <a:p>
            <a:pPr marL="0" indent="0" defTabSz="288036">
              <a:lnSpc>
                <a:spcPts val="3300"/>
              </a:lnSpc>
              <a:spcBef>
                <a:spcPts val="700"/>
              </a:spcBef>
              <a:buSzTx/>
              <a:buNone/>
              <a:defRPr sz="1512">
                <a:uFill>
                  <a:solidFill>
                    <a:srgbClr val="000000"/>
                  </a:solidFill>
                </a:uFill>
                <a:latin typeface="Times New Roman"/>
                <a:ea typeface="Times New Roman"/>
                <a:cs typeface="Times New Roman"/>
                <a:sym typeface="Times New Roman"/>
              </a:defRPr>
            </a:pPr>
          </a:p>
          <a:p>
            <a:pPr marL="0" indent="0" defTabSz="288036">
              <a:lnSpc>
                <a:spcPts val="3300"/>
              </a:lnSpc>
              <a:spcBef>
                <a:spcPts val="700"/>
              </a:spcBef>
              <a:buSzTx/>
              <a:buNone/>
              <a:defRPr sz="1512">
                <a:uFill>
                  <a:solidFill>
                    <a:srgbClr val="000000"/>
                  </a:solidFill>
                </a:uFill>
                <a:latin typeface="Times New Roman"/>
                <a:ea typeface="Times New Roman"/>
                <a:cs typeface="Times New Roman"/>
                <a:sym typeface="Times New Roman"/>
              </a:defRPr>
            </a:pPr>
          </a:p>
          <a:p>
            <a:pPr marL="0" indent="0" defTabSz="288036">
              <a:lnSpc>
                <a:spcPts val="2700"/>
              </a:lnSpc>
              <a:spcBef>
                <a:spcPts val="700"/>
              </a:spcBef>
              <a:buSzTx/>
              <a:buNone/>
              <a:defRPr sz="100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Keeping the Economy from Crashing During the Lockdown II"/>
          <p:cNvSpPr txBox="1"/>
          <p:nvPr>
            <p:ph type="title" idx="4294967295"/>
          </p:nvPr>
        </p:nvSpPr>
        <p:spPr>
          <a:xfrm>
            <a:off x="444500" y="0"/>
            <a:ext cx="8255000" cy="1587501"/>
          </a:xfrm>
          <a:prstGeom prst="rect">
            <a:avLst/>
          </a:prstGeom>
        </p:spPr>
        <p:txBody>
          <a:bodyPr lIns="45719" tIns="45719" rIns="45719" bIns="45719"/>
          <a:lstStyle>
            <a:lvl1pPr defTabSz="233172">
              <a:lnSpc>
                <a:spcPts val="5900"/>
              </a:lnSpc>
              <a:defRPr sz="4080">
                <a:solidFill>
                  <a:srgbClr val="000080"/>
                </a:solidFill>
                <a:uFill>
                  <a:solidFill>
                    <a:srgbClr val="000000"/>
                  </a:solidFill>
                </a:uFill>
              </a:defRPr>
            </a:lvl1pPr>
          </a:lstStyle>
          <a:p>
            <a:pPr/>
            <a:r>
              <a:t>Keeping the Economy from Crashing During the Lockdown II</a:t>
            </a:r>
          </a:p>
        </p:txBody>
      </p:sp>
      <p:sp>
        <p:nvSpPr>
          <p:cNvPr id="258" name="Nick Rowe:…"/>
          <p:cNvSpPr txBox="1"/>
          <p:nvPr>
            <p:ph type="body" idx="4294967295"/>
          </p:nvPr>
        </p:nvSpPr>
        <p:spPr>
          <a:xfrm>
            <a:off x="444500" y="1587500"/>
            <a:ext cx="8255000" cy="4937520"/>
          </a:xfrm>
          <a:prstGeom prst="rect">
            <a:avLst/>
          </a:prstGeom>
        </p:spPr>
        <p:txBody>
          <a:bodyPr lIns="45719" tIns="45719" rIns="45719" bIns="45719" anchor="t"/>
          <a:lstStyle/>
          <a:p>
            <a:pPr marL="0" indent="0" defTabSz="361188">
              <a:lnSpc>
                <a:spcPts val="4700"/>
              </a:lnSpc>
              <a:spcBef>
                <a:spcPts val="900"/>
              </a:spcBef>
              <a:buSzTx/>
              <a:buNone/>
              <a:defRPr b="1" sz="2370">
                <a:uFill>
                  <a:solidFill>
                    <a:srgbClr val="000000"/>
                  </a:solidFill>
                </a:uFill>
                <a:latin typeface="+mj-lt"/>
                <a:ea typeface="+mj-ea"/>
                <a:cs typeface="+mj-cs"/>
                <a:sym typeface="Helvetica"/>
              </a:defRPr>
            </a:pPr>
            <a:r>
              <a:t>Nick Rowe:</a:t>
            </a:r>
          </a:p>
          <a:p>
            <a:pPr marL="270890" indent="-270890" defTabSz="361188">
              <a:lnSpc>
                <a:spcPts val="4100"/>
              </a:lnSpc>
              <a:spcBef>
                <a:spcPts val="900"/>
              </a:spcBef>
              <a:buSzPct val="100000"/>
              <a:buFont typeface="Arial"/>
              <a:defRPr sz="1896">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a:p>
            <a:pPr marL="270890" indent="-270890" defTabSz="361188">
              <a:lnSpc>
                <a:spcPts val="4100"/>
              </a:lnSpc>
              <a:spcBef>
                <a:spcPts val="900"/>
              </a:spcBef>
              <a:buSzPct val="100000"/>
              <a:buFont typeface="Arial"/>
              <a:defRPr sz="1896">
                <a:uFill>
                  <a:solidFill>
                    <a:srgbClr val="000000"/>
                  </a:solidFill>
                </a:uFill>
                <a:latin typeface="Times New Roman"/>
                <a:ea typeface="Times New Roman"/>
                <a:cs typeface="Times New Roman"/>
                <a:sym typeface="Times New Roman"/>
              </a:defRPr>
            </a:pPr>
            <a:r>
              <a:t>Plus: to extend the thought experiment:</a:t>
            </a:r>
          </a:p>
          <a:p>
            <a:pPr lvl="1" marL="632078" indent="-270890" defTabSz="361188">
              <a:lnSpc>
                <a:spcPts val="4100"/>
              </a:lnSpc>
              <a:spcBef>
                <a:spcPts val="900"/>
              </a:spcBef>
              <a:buSzPct val="100000"/>
              <a:buFont typeface="Arial"/>
              <a:defRPr sz="1896">
                <a:uFill>
                  <a:solidFill>
                    <a:srgbClr val="000000"/>
                  </a:solidFill>
                </a:uFill>
                <a:latin typeface="Times New Roman"/>
                <a:ea typeface="Times New Roman"/>
                <a:cs typeface="Times New Roman"/>
                <a:sym typeface="Times New Roman"/>
              </a:defRPr>
            </a:pPr>
            <a:r>
              <a:t>We just lost the ability to make “unobtainium”</a:t>
            </a:r>
          </a:p>
          <a:p>
            <a:pPr lvl="1" marL="632078" indent="-270890" defTabSz="361188">
              <a:lnSpc>
                <a:spcPts val="4100"/>
              </a:lnSpc>
              <a:spcBef>
                <a:spcPts val="900"/>
              </a:spcBef>
              <a:buSzPct val="100000"/>
              <a:buFont typeface="Arial"/>
              <a:defRPr sz="1896">
                <a:uFill>
                  <a:solidFill>
                    <a:srgbClr val="000000"/>
                  </a:solidFill>
                </a:uFill>
                <a:latin typeface="Times New Roman"/>
                <a:ea typeface="Times New Roman"/>
                <a:cs typeface="Times New Roman"/>
                <a:sym typeface="Times New Roman"/>
              </a:defRPr>
            </a:pPr>
            <a:r>
              <a:t>So we </a:t>
            </a:r>
            <a:r>
              <a:rPr i="1"/>
              <a:t>should</a:t>
            </a:r>
            <a:r>
              <a:t> be substituting leisure for work, and moving workers into relatively unproductive labor, making the commodities we can still produce right now</a:t>
            </a:r>
          </a:p>
          <a:p>
            <a:pPr lvl="1" marL="632078" indent="-270890" defTabSz="361188">
              <a:lnSpc>
                <a:spcPts val="4100"/>
              </a:lnSpc>
              <a:spcBef>
                <a:spcPts val="900"/>
              </a:spcBef>
              <a:buSzPct val="100000"/>
              <a:buFont typeface="Arial"/>
              <a:defRPr sz="1896">
                <a:uFill>
                  <a:solidFill>
                    <a:srgbClr val="000000"/>
                  </a:solidFill>
                </a:uFill>
                <a:latin typeface="Times New Roman"/>
                <a:ea typeface="Times New Roman"/>
                <a:cs typeface="Times New Roman"/>
                <a:sym typeface="Times New Roman"/>
              </a:defRPr>
            </a:pPr>
            <a:r>
              <a:t>How should relative prices move as a result? How should we make them move?</a:t>
            </a:r>
          </a:p>
          <a:p>
            <a:pPr marL="0" indent="0" defTabSz="361188">
              <a:lnSpc>
                <a:spcPts val="4100"/>
              </a:lnSpc>
              <a:spcBef>
                <a:spcPts val="900"/>
              </a:spcBef>
              <a:buSzTx/>
              <a:buNone/>
              <a:defRPr sz="1896">
                <a:uFill>
                  <a:solidFill>
                    <a:srgbClr val="000000"/>
                  </a:solidFill>
                </a:uFill>
                <a:latin typeface="Times New Roman"/>
                <a:ea typeface="Times New Roman"/>
                <a:cs typeface="Times New Roman"/>
                <a:sym typeface="Times New Roman"/>
              </a:defRPr>
            </a:pPr>
          </a:p>
          <a:p>
            <a:pPr marL="0" indent="0" defTabSz="361188">
              <a:lnSpc>
                <a:spcPts val="4700"/>
              </a:lnSpc>
              <a:spcBef>
                <a:spcPts val="900"/>
              </a:spcBef>
              <a:buSzTx/>
              <a:buNone/>
              <a:defRPr b="1" sz="2370">
                <a:uFill>
                  <a:solidFill>
                    <a:srgbClr val="000000"/>
                  </a:solidFill>
                </a:uFill>
                <a:latin typeface="+mj-lt"/>
                <a:ea typeface="+mj-ea"/>
                <a:cs typeface="+mj-cs"/>
                <a:sym typeface="Helvetica"/>
              </a:defRPr>
            </a:pPr>
            <a:r>
              <a:t>Plus: distributional issues</a:t>
            </a:r>
          </a:p>
          <a:p>
            <a:pPr marL="0" indent="0" defTabSz="361188">
              <a:lnSpc>
                <a:spcPts val="4700"/>
              </a:lnSpc>
              <a:spcBef>
                <a:spcPts val="900"/>
              </a:spcBef>
              <a:buSzTx/>
              <a:buNone/>
              <a:defRPr b="1" sz="2370">
                <a:uFill>
                  <a:solidFill>
                    <a:srgbClr val="000000"/>
                  </a:solidFill>
                </a:uFill>
                <a:latin typeface="+mj-lt"/>
                <a:ea typeface="+mj-ea"/>
                <a:cs typeface="+mj-cs"/>
                <a:sym typeface="Helvetica"/>
              </a:defRPr>
            </a:pPr>
            <a:r>
              <a:t>Plus: bankruptcy and credit chain issues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261" name="The long 20th century will in all likelihood be seen in the future as the watershed in human experience:…"/>
          <p:cNvSpPr txBox="1"/>
          <p:nvPr>
            <p:ph type="body" sz="half" idx="4294967295"/>
          </p:nvPr>
        </p:nvSpPr>
        <p:spPr>
          <a:xfrm>
            <a:off x="277663" y="1267121"/>
            <a:ext cx="3841797" cy="5062438"/>
          </a:xfrm>
          <a:prstGeom prst="rect">
            <a:avLst/>
          </a:prstGeom>
        </p:spPr>
        <p:txBody>
          <a:bodyPr lIns="45718" tIns="45718" rIns="45718" bIns="45718" anchor="t"/>
          <a:lstStyle/>
          <a:p>
            <a:pPr marL="0" indent="0" defTabSz="270341">
              <a:spcBef>
                <a:spcPts val="600"/>
              </a:spcBef>
              <a:buSzTx/>
              <a:buNone/>
              <a:defRPr b="1" sz="3000">
                <a:uFill>
                  <a:solidFill>
                    <a:srgbClr val="000000"/>
                  </a:solidFill>
                </a:uFill>
                <a:latin typeface="+mj-lt"/>
                <a:ea typeface="+mj-ea"/>
                <a:cs typeface="+mj-cs"/>
                <a:sym typeface="Helvetica"/>
              </a:defRPr>
            </a:pPr>
            <a:r>
              <a:t>Death for Geezers!</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Mortality for the Youngs very low…</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It’s the flu for them—for you…</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And an extra doubling—or is it 5%?—mortality for the asthmatic</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And an extra doubling—or is it 5%?—mortality for the overweight</a:t>
            </a:r>
          </a:p>
        </p:txBody>
      </p:sp>
      <p:pic>
        <p:nvPicPr>
          <p:cNvPr id="262" name="Image" descr="Image"/>
          <p:cNvPicPr>
            <a:picLocks noChangeAspect="0"/>
          </p:cNvPicPr>
          <p:nvPr/>
        </p:nvPicPr>
        <p:blipFill>
          <a:blip r:embed="rId2">
            <a:extLst/>
          </a:blip>
          <a:stretch>
            <a:fillRect/>
          </a:stretch>
        </p:blipFill>
        <p:spPr>
          <a:xfrm>
            <a:off x="4119459" y="1267124"/>
            <a:ext cx="4791405" cy="5478103"/>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About the Course"/>
          <p:cNvSpPr txBox="1"/>
          <p:nvPr>
            <p:ph type="title" idx="4294967295"/>
          </p:nvPr>
        </p:nvSpPr>
        <p:spPr>
          <a:xfrm>
            <a:off x="277663" y="-3"/>
            <a:ext cx="8572501" cy="1267128"/>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What We Think Happened in Wuhan</a:t>
            </a:r>
          </a:p>
        </p:txBody>
      </p:sp>
      <p:sp>
        <p:nvSpPr>
          <p:cNvPr id="265" name="The long 20th century will in all likelihood be seen in the future as the watershed in human experience:…"/>
          <p:cNvSpPr txBox="1"/>
          <p:nvPr>
            <p:ph type="body" sz="quarter" idx="4294967295"/>
          </p:nvPr>
        </p:nvSpPr>
        <p:spPr>
          <a:xfrm>
            <a:off x="277663" y="1267120"/>
            <a:ext cx="8572501" cy="1130253"/>
          </a:xfrm>
          <a:prstGeom prst="rect">
            <a:avLst/>
          </a:prstGeom>
        </p:spPr>
        <p:txBody>
          <a:bodyPr lIns="45718" tIns="45718" rIns="45718" bIns="45718" anchor="t"/>
          <a:lstStyle/>
          <a:p>
            <a:pPr marL="0" indent="0" defTabSz="203682">
              <a:spcBef>
                <a:spcPts val="400"/>
              </a:spcBef>
              <a:buSzTx/>
              <a:buNone/>
              <a:defRPr b="1" sz="1650">
                <a:uFill>
                  <a:solidFill>
                    <a:srgbClr val="000000"/>
                  </a:solidFill>
                </a:uFill>
                <a:latin typeface="+mj-lt"/>
                <a:ea typeface="+mj-ea"/>
                <a:cs typeface="+mj-cs"/>
                <a:sym typeface="Helvetica"/>
              </a:defRPr>
            </a:pPr>
            <a:r>
              <a:t>China beat it quickly &amp; relatively easily!</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We think</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Shut down Wuhan when 200 cases per day</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That seems to have been a good decision</a:t>
            </a:r>
          </a:p>
        </p:txBody>
      </p:sp>
      <p:pic>
        <p:nvPicPr>
          <p:cNvPr id="266"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Goal</a:t>
            </a:r>
          </a:p>
        </p:txBody>
      </p:sp>
      <p:sp>
        <p:nvSpPr>
          <p:cNvPr id="269" name="The long 20th century will in all likelihood be seen in the future as the watershed in human experience:…"/>
          <p:cNvSpPr txBox="1"/>
          <p:nvPr>
            <p:ph type="body" sz="half" idx="4294967295"/>
          </p:nvPr>
        </p:nvSpPr>
        <p:spPr>
          <a:xfrm>
            <a:off x="277663" y="1267121"/>
            <a:ext cx="8572501" cy="1770291"/>
          </a:xfrm>
          <a:prstGeom prst="rect">
            <a:avLst/>
          </a:prstGeom>
        </p:spPr>
        <p:txBody>
          <a:bodyPr lIns="45718" tIns="45718" rIns="45718" bIns="45718" anchor="t"/>
          <a:lstStyle/>
          <a:p>
            <a:pPr marL="0" indent="0" defTabSz="107543">
              <a:spcBef>
                <a:spcPts val="500"/>
              </a:spcBef>
              <a:buSzTx/>
              <a:buNone/>
              <a:defRPr b="1" sz="1320">
                <a:uFill>
                  <a:solidFill>
                    <a:srgbClr val="000000"/>
                  </a:solidFill>
                </a:uFill>
                <a:latin typeface="+mj-lt"/>
                <a:ea typeface="+mj-ea"/>
                <a:cs typeface="+mj-cs"/>
                <a:sym typeface="Helvetica"/>
              </a:defRPr>
            </a:pPr>
            <a:r>
              <a:t>When Is It Appropriate to Move on This?</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Immediate social distancing…</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Self-isolate if you have a cough and a fever…</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Hope that warmer temperatures will do to this what they did to SARS…</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 so do it early…</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I have no good intuition on why you want to move early</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Plus your moving early will be wasted if you get reinfected</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Plus the sparks you throw off making others’ lives more difficult</a:t>
            </a:r>
          </a:p>
        </p:txBody>
      </p:sp>
      <p:pic>
        <p:nvPicPr>
          <p:cNvPr id="270" name="Image" descr="Image"/>
          <p:cNvPicPr>
            <a:picLocks noChangeAspect="1"/>
          </p:cNvPicPr>
          <p:nvPr/>
        </p:nvPicPr>
        <p:blipFill>
          <a:blip r:embed="rId2">
            <a:extLst/>
          </a:blip>
          <a:stretch>
            <a:fillRect/>
          </a:stretch>
        </p:blipFill>
        <p:spPr>
          <a:xfrm>
            <a:off x="2097860" y="3037408"/>
            <a:ext cx="5244481" cy="3630795"/>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References"/>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solidFill>
                  <a:srgbClr val="000080"/>
                </a:solidFill>
                <a:uFill>
                  <a:solidFill>
                    <a:srgbClr val="000000"/>
                  </a:solidFill>
                </a:uFill>
              </a:defRPr>
            </a:lvl1pPr>
          </a:lstStyle>
          <a:p>
            <a:pPr/>
            <a:r>
              <a:t>References</a:t>
            </a:r>
          </a:p>
        </p:txBody>
      </p:sp>
      <p:sp>
        <p:nvSpPr>
          <p:cNvPr id="273" name="Financial Times (2020): Coronavirus Tracked: The Latest Figures as the Pandemic Spreads &lt;https://www.ft.com/coronavirus-latest&gt;…"/>
          <p:cNvSpPr txBox="1"/>
          <p:nvPr>
            <p:ph type="body" idx="4294967295"/>
          </p:nvPr>
        </p:nvSpPr>
        <p:spPr>
          <a:xfrm>
            <a:off x="444500" y="1587500"/>
            <a:ext cx="8255000" cy="4937520"/>
          </a:xfrm>
          <a:prstGeom prst="rect">
            <a:avLst/>
          </a:prstGeom>
        </p:spPr>
        <p:txBody>
          <a:bodyPr lIns="45719" tIns="45719" rIns="45719" bIns="45719" anchor="t"/>
          <a:lstStyle/>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Financial Times</a:t>
            </a:r>
            <a:r>
              <a:t> (2020): Coronavirus Tracked: The Latest Figures as the Pandemic Spreads &lt;</a:t>
            </a:r>
            <a:r>
              <a:rPr u="sng">
                <a:solidFill>
                  <a:srgbClr val="0000FF"/>
                </a:solidFill>
                <a:uFill>
                  <a:solidFill>
                    <a:srgbClr val="0000FF"/>
                  </a:solidFill>
                </a:uFill>
                <a:hlinkClick r:id="rId2" invalidUrl="" action="" tgtFrame="" tooltip="" history="1" highlightClick="0" endSnd="0"/>
              </a:rPr>
              <a:t>https://www.ft.com/coronavirus-latest</a:t>
            </a:r>
            <a:r>
              <a:t>&gt;</a:t>
            </a:r>
          </a:p>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Nick Rowe</a:t>
            </a:r>
            <a:r>
              <a:t> (2020): </a:t>
            </a:r>
            <a:r>
              <a:rPr i="1"/>
              <a:t>Relative Supply Shocks, Unobtainium, Walras' Law, and the Coronavirus </a:t>
            </a:r>
            <a:r>
              <a:t>&lt;</a:t>
            </a:r>
            <a:r>
              <a:rPr u="sng">
                <a:solidFill>
                  <a:srgbClr val="0000FF"/>
                </a:solidFill>
                <a:uFill>
                  <a:solidFill>
                    <a:srgbClr val="0000FF"/>
                  </a:solidFill>
                </a:uFill>
                <a:hlinkClick r:id="rId3" invalidUrl="" action="" tgtFrame="" tooltip="" history="1" highlightClick="0" endSnd="0"/>
              </a:rPr>
              <a:t>https://worthwhile.typepad.com/worthwhile_canadian_initi/2020/03/relative-supply-shocks-unobtainium-walras-law-and-the-coronavirus.html</a:t>
            </a:r>
            <a:r>
              <a:t>&gt;</a:t>
            </a:r>
          </a:p>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Jim Stock</a:t>
            </a:r>
            <a:r>
              <a:t> (2020): </a:t>
            </a:r>
            <a:r>
              <a:rPr i="1"/>
              <a:t>Coronavirus Data Gaps and the Policy Response</a:t>
            </a:r>
            <a:r>
              <a:t> &lt;</a:t>
            </a:r>
            <a:r>
              <a:rPr u="sng">
                <a:solidFill>
                  <a:srgbClr val="0000FF"/>
                </a:solidFill>
                <a:uFill>
                  <a:solidFill>
                    <a:srgbClr val="0000FF"/>
                  </a:solidFill>
                </a:uFill>
                <a:hlinkClick r:id="rId4" invalidUrl="" action="" tgtFrame="" tooltip="" history="1" highlightClick="0" endSnd="0"/>
              </a:rPr>
              <a:t>https://drive.google.com/file/d/12MV466ZZy5xHir4xdPhoTrL1oO8CbZU-/view</a:t>
            </a:r>
            <a:r>
              <a:t>&gt;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Present at the Creation"/>
          <p:cNvSpPr txBox="1"/>
          <p:nvPr>
            <p:ph type="title"/>
          </p:nvPr>
        </p:nvSpPr>
        <p:spPr>
          <a:xfrm>
            <a:off x="124795" y="-1"/>
            <a:ext cx="8890001" cy="1261271"/>
          </a:xfrm>
          <a:prstGeom prst="rect">
            <a:avLst/>
          </a:prstGeom>
        </p:spPr>
        <p:txBody>
          <a:bodyPr/>
          <a:lstStyle>
            <a:lvl1pPr defTabSz="411479">
              <a:defRPr sz="7200"/>
            </a:lvl1pPr>
          </a:lstStyle>
          <a:p>
            <a:pPr/>
            <a:r>
              <a:t>Technocratic Default</a:t>
            </a:r>
          </a:p>
        </p:txBody>
      </p:sp>
      <p:sp>
        <p:nvSpPr>
          <p:cNvPr id="109" name="Somehow, after World War II, nearly everything went right…"/>
          <p:cNvSpPr txBox="1"/>
          <p:nvPr>
            <p:ph type="body" sz="half" idx="1"/>
          </p:nvPr>
        </p:nvSpPr>
        <p:spPr>
          <a:xfrm>
            <a:off x="124795" y="1261267"/>
            <a:ext cx="4728539" cy="4687518"/>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Donald Trump’s Trade Policy:</a:t>
            </a:r>
          </a:p>
          <a:p>
            <a:pPr marL="136638" indent="-136638" defTabSz="189403">
              <a:spcBef>
                <a:spcPts val="1000"/>
              </a:spcBef>
              <a:defRPr sz="2088">
                <a:latin typeface="Times New Roman"/>
                <a:ea typeface="Times New Roman"/>
                <a:cs typeface="Times New Roman"/>
                <a:sym typeface="Times New Roman"/>
              </a:defRPr>
            </a:pPr>
            <a:r>
              <a:t>NAFTA “worst trade deal ever”</a:t>
            </a:r>
          </a:p>
          <a:p>
            <a:pPr lvl="1" marL="341597" indent="-136638" defTabSz="189403">
              <a:spcBef>
                <a:spcPts val="1000"/>
              </a:spcBef>
              <a:defRPr sz="2088">
                <a:latin typeface="Times New Roman"/>
                <a:ea typeface="Times New Roman"/>
                <a:cs typeface="Times New Roman"/>
                <a:sym typeface="Times New Roman"/>
              </a:defRPr>
            </a:pPr>
            <a:r>
              <a:t>Must renegotiate!</a:t>
            </a:r>
          </a:p>
          <a:p>
            <a:pPr marL="136638" indent="-136638" defTabSz="189403">
              <a:spcBef>
                <a:spcPts val="1000"/>
              </a:spcBef>
              <a:defRPr sz="2088">
                <a:latin typeface="Times New Roman"/>
                <a:ea typeface="Times New Roman"/>
                <a:cs typeface="Times New Roman"/>
                <a:sym typeface="Times New Roman"/>
              </a:defRPr>
            </a:pPr>
            <a:r>
              <a:t>TPP “second worst ever”</a:t>
            </a:r>
          </a:p>
          <a:p>
            <a:pPr lvl="1" marL="341597" indent="-136638" defTabSz="189403">
              <a:spcBef>
                <a:spcPts val="1000"/>
              </a:spcBef>
              <a:defRPr sz="2088">
                <a:latin typeface="Times New Roman"/>
                <a:ea typeface="Times New Roman"/>
                <a:cs typeface="Times New Roman"/>
                <a:sym typeface="Times New Roman"/>
              </a:defRPr>
            </a:pPr>
            <a:r>
              <a:t>Must shut it down!</a:t>
            </a:r>
          </a:p>
          <a:p>
            <a:pPr marL="136638" indent="-136638" defTabSz="189403">
              <a:spcBef>
                <a:spcPts val="1000"/>
              </a:spcBef>
              <a:defRPr sz="2088">
                <a:latin typeface="Times New Roman"/>
                <a:ea typeface="Times New Roman"/>
                <a:cs typeface="Times New Roman"/>
                <a:sym typeface="Times New Roman"/>
              </a:defRPr>
            </a:pPr>
            <a:r>
              <a:t>USMTA = NAFTA + TPP + auto-parts rules-of-origin</a:t>
            </a:r>
          </a:p>
          <a:p>
            <a:pPr lvl="1" marL="341597" indent="-136638" defTabSz="189403">
              <a:spcBef>
                <a:spcPts val="1000"/>
              </a:spcBef>
              <a:defRPr sz="2088">
                <a:latin typeface="Times New Roman"/>
                <a:ea typeface="Times New Roman"/>
                <a:cs typeface="Times New Roman"/>
                <a:sym typeface="Times New Roman"/>
              </a:defRPr>
            </a:pPr>
            <a:r>
              <a:t>BEST TRADE DEAL EVER!</a:t>
            </a:r>
          </a:p>
          <a:p>
            <a:pPr marL="136638" indent="-136638" defTabSz="189403">
              <a:spcBef>
                <a:spcPts val="1000"/>
              </a:spcBef>
              <a:defRPr sz="2088">
                <a:latin typeface="Times New Roman"/>
                <a:ea typeface="Times New Roman"/>
                <a:cs typeface="Times New Roman"/>
                <a:sym typeface="Times New Roman"/>
              </a:defRPr>
            </a:pPr>
            <a:r>
              <a:t>Trade war with China</a:t>
            </a:r>
          </a:p>
          <a:p>
            <a:pPr lvl="1" marL="341597" indent="-136638" defTabSz="189403">
              <a:spcBef>
                <a:spcPts val="1000"/>
              </a:spcBef>
              <a:defRPr sz="2088">
                <a:latin typeface="Times New Roman"/>
                <a:ea typeface="Times New Roman"/>
                <a:cs typeface="Times New Roman"/>
                <a:sym typeface="Times New Roman"/>
              </a:defRPr>
            </a:pPr>
            <a:r>
              <a:t>Start by disarming…</a:t>
            </a:r>
          </a:p>
        </p:txBody>
      </p:sp>
      <p:sp>
        <p:nvSpPr>
          <p:cNvPr id="11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3:15</a:t>
            </a:r>
          </a:p>
        </p:txBody>
      </p:sp>
      <p:pic>
        <p:nvPicPr>
          <p:cNvPr id="111" name="Image" descr="Image"/>
          <p:cNvPicPr>
            <a:picLocks noChangeAspect="1"/>
          </p:cNvPicPr>
          <p:nvPr/>
        </p:nvPicPr>
        <p:blipFill>
          <a:blip r:embed="rId3">
            <a:extLst/>
          </a:blip>
          <a:stretch>
            <a:fillRect/>
          </a:stretch>
        </p:blipFill>
        <p:spPr>
          <a:xfrm>
            <a:off x="4859688" y="1263060"/>
            <a:ext cx="4152901" cy="5372101"/>
          </a:xfrm>
          <a:prstGeom prst="rect">
            <a:avLst/>
          </a:prstGeom>
          <a:ln w="12700">
            <a:miter lim="400000"/>
          </a:ln>
        </p:spPr>
      </p:pic>
      <p:pic>
        <p:nvPicPr>
          <p:cNvPr id="11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917" y="60435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2943328" fill="hold"/>
                                        <p:tgtEl>
                                          <p:spTgt spid="11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276" name="The long 20th century will in all likelihood be seen in the future as the watershed in human experience:…"/>
          <p:cNvSpPr txBox="1"/>
          <p:nvPr>
            <p:ph type="body" idx="4294967295"/>
          </p:nvPr>
        </p:nvSpPr>
        <p:spPr>
          <a:xfrm>
            <a:off x="277662" y="1267120"/>
            <a:ext cx="8572502" cy="5397505"/>
          </a:xfrm>
          <a:prstGeom prst="rect">
            <a:avLst/>
          </a:prstGeom>
        </p:spPr>
        <p:txBody>
          <a:bodyPr lIns="45718" tIns="45718" rIns="45718" bIns="45718" anchor="t"/>
          <a:lstStyle/>
          <a:p>
            <a:pPr marL="0" indent="0" defTabSz="215976">
              <a:spcBef>
                <a:spcPts val="900"/>
              </a:spcBef>
              <a:buSzTx/>
              <a:buNone/>
              <a:defRPr b="1" sz="2430">
                <a:uFill>
                  <a:solidFill>
                    <a:srgbClr val="000000"/>
                  </a:solidFill>
                </a:uFill>
                <a:latin typeface="+mj-lt"/>
                <a:ea typeface="+mj-ea"/>
                <a:cs typeface="+mj-cs"/>
                <a:sym typeface="Helvetica"/>
              </a:defRPr>
            </a:pPr>
            <a:r>
              <a:t>What I am watching:</a:t>
            </a:r>
          </a:p>
          <a:p>
            <a:pPr marL="113671" indent="-113671" defTabSz="215976">
              <a:spcBef>
                <a:spcPts val="900"/>
              </a:spcBef>
              <a:buSzPct val="100000"/>
              <a:defRPr b="1" sz="1944">
                <a:uFill>
                  <a:solidFill>
                    <a:srgbClr val="000000"/>
                  </a:solidFill>
                </a:uFill>
                <a:latin typeface="Times New Roman"/>
                <a:ea typeface="Times New Roman"/>
                <a:cs typeface="Times New Roman"/>
                <a:sym typeface="Times New Roman"/>
              </a:defRPr>
            </a:pPr>
            <a:r>
              <a:t>Max Roser &amp; Hannah Ritchie</a:t>
            </a:r>
            <a:r>
              <a:rPr b="0"/>
              <a:t>: </a:t>
            </a:r>
            <a:r>
              <a:rPr b="0" i="1"/>
              <a:t>Coronavirus Disease (COVID-19)</a:t>
            </a:r>
            <a:r>
              <a:rPr b="0"/>
              <a:t> &lt;</a:t>
            </a:r>
            <a:r>
              <a:rPr b="0" u="sng">
                <a:solidFill>
                  <a:srgbClr val="0000FF"/>
                </a:solidFill>
                <a:uFill>
                  <a:solidFill>
                    <a:srgbClr val="0000FF"/>
                  </a:solidFill>
                </a:uFill>
                <a:hlinkClick r:id="rId2" invalidUrl="" action="" tgtFrame="" tooltip="" history="1" highlightClick="0" endSnd="0"/>
              </a:rPr>
              <a:t>https://ourworldindata.org/coronavirus</a:t>
            </a:r>
            <a:r>
              <a:rPr b="0"/>
              <a:t>&gt;…</a:t>
            </a:r>
          </a:p>
          <a:p>
            <a:pPr marL="113671" indent="-113671" defTabSz="215976">
              <a:spcBef>
                <a:spcPts val="900"/>
              </a:spcBef>
              <a:buSzPct val="100000"/>
              <a:defRPr b="1" sz="1944">
                <a:uFill>
                  <a:solidFill>
                    <a:srgbClr val="000000"/>
                  </a:solidFill>
                </a:uFill>
                <a:latin typeface="Times New Roman"/>
                <a:ea typeface="Times New Roman"/>
                <a:cs typeface="Times New Roman"/>
                <a:sym typeface="Times New Roman"/>
              </a:defRPr>
            </a:pPr>
            <a:r>
              <a:t>Worldometer</a:t>
            </a:r>
            <a:r>
              <a:rPr b="0"/>
              <a:t>: </a:t>
            </a:r>
            <a:r>
              <a:rPr b="0" i="1"/>
              <a:t>Coronavirus Update (Live) </a:t>
            </a:r>
            <a:r>
              <a:rPr b="0"/>
              <a:t>&lt;</a:t>
            </a:r>
            <a:r>
              <a:rPr b="0" u="sng">
                <a:solidFill>
                  <a:srgbClr val="0000FF"/>
                </a:solidFill>
                <a:uFill>
                  <a:solidFill>
                    <a:srgbClr val="0000FF"/>
                  </a:solidFill>
                </a:uFill>
                <a:hlinkClick r:id="rId3" invalidUrl="" action="" tgtFrame="" tooltip="" history="1" highlightClick="0" endSnd="0"/>
              </a:rPr>
              <a:t>https://www.worldometers.info/coronavirus/</a:t>
            </a:r>
            <a:r>
              <a:rPr b="0"/>
              <a:t>&gt;: ‘125,599 Cases and 4,605 Deaths from COVID-19 Virus Outbreak…</a:t>
            </a:r>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t>FT Coronavirus Tracker</a:t>
            </a:r>
            <a:r>
              <a:rPr i="0"/>
              <a:t> &lt;</a:t>
            </a:r>
            <a:r>
              <a:rPr i="0" u="sng">
                <a:solidFill>
                  <a:srgbClr val="0000FF"/>
                </a:solidFill>
                <a:uFill>
                  <a:solidFill>
                    <a:srgbClr val="0000FF"/>
                  </a:solidFill>
                </a:uFill>
                <a:hlinkClick r:id="rId4" invalidUrl="" action="" tgtFrame="" tooltip="" history="1" highlightClick="0" endSnd="0"/>
              </a:rPr>
              <a:t>https://www.ft.com/content/a26fbf7e-48f8-11ea-aeb3-955839e06441</a:t>
            </a:r>
            <a:r>
              <a:rPr i="0"/>
              <a:t>&gt;</a:t>
            </a:r>
            <a:endParaRPr i="0"/>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rPr i="0"/>
              <a:t>Josh Marshall’s COVID Twitter List &lt;</a:t>
            </a:r>
            <a:r>
              <a:rPr i="0" u="sng">
                <a:solidFill>
                  <a:srgbClr val="0000FF"/>
                </a:solidFill>
                <a:uFill>
                  <a:solidFill>
                    <a:srgbClr val="0000FF"/>
                  </a:solidFill>
                </a:uFill>
                <a:hlinkClick r:id="rId5" invalidUrl="" action="" tgtFrame="" tooltip="" history="1" highlightClick="0" endSnd="0"/>
              </a:rPr>
              <a:t>https://twitter.com/i/lists/1233998285779632128</a:t>
            </a:r>
            <a:r>
              <a:rPr i="0"/>
              <a:t>&gt;</a:t>
            </a:r>
            <a:endParaRPr i="0"/>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rPr i="0"/>
              <a:t>NEJM Group: Updates on the Covid-19 Pandemic &lt;</a:t>
            </a:r>
            <a:r>
              <a:rPr u="sng">
                <a:solidFill>
                  <a:srgbClr val="0000FF"/>
                </a:solidFill>
                <a:uFill>
                  <a:solidFill>
                    <a:srgbClr val="0000FF"/>
                  </a:solidFill>
                </a:uFill>
                <a:hlinkClick r:id="rId6" invalidUrl="" action="" tgtFrame="" tooltip="" history="1" highlightClick="0" endSnd="0"/>
              </a:rPr>
              <a:t>http://m.n.nejm.org/nl/jsp/m.jsp?c=%40kxNtXckRDOq8oG0jJvAXsIzN4mPECIPhltxoTSdTU9k%3D&amp;cid=DM89089_NEJM_COVID-19_Newsletter&amp;bid=173498255</a:t>
            </a:r>
            <a:r>
              <a:rPr i="0"/>
              <a:t>&gt;: 'From the New England Journal of Medicine, NEJM Journal Watch, NEJM Catalyst, and other trusted sources...</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Catch Our Breath…"/>
          <p:cNvSpPr txBox="1"/>
          <p:nvPr>
            <p:ph type="title"/>
          </p:nvPr>
        </p:nvSpPr>
        <p:spPr>
          <a:xfrm>
            <a:off x="276457" y="-1"/>
            <a:ext cx="8572501" cy="1270001"/>
          </a:xfrm>
          <a:prstGeom prst="rect">
            <a:avLst/>
          </a:prstGeom>
        </p:spPr>
        <p:txBody>
          <a:bodyPr/>
          <a:lstStyle/>
          <a:p>
            <a:pPr/>
            <a:r>
              <a:t>Catch Our Breath…</a:t>
            </a:r>
          </a:p>
        </p:txBody>
      </p:sp>
      <p:sp>
        <p:nvSpPr>
          <p:cNvPr id="279" name="Ask a couple of questions?…"/>
          <p:cNvSpPr txBox="1"/>
          <p:nvPr>
            <p:ph type="body" sz="half" idx="1"/>
          </p:nvPr>
        </p:nvSpPr>
        <p:spPr>
          <a:xfrm>
            <a:off x="276457" y="1270000"/>
            <a:ext cx="3810001" cy="4762500"/>
          </a:xfrm>
          <a:prstGeom prst="rect">
            <a:avLst/>
          </a:prstGeom>
        </p:spPr>
        <p:txBody>
          <a:bodyPr anchor="t"/>
          <a:lstStyle/>
          <a:p>
            <a:pPr marL="213359" indent="-213359" defTabSz="295751">
              <a:spcBef>
                <a:spcPts val="800"/>
              </a:spcBef>
              <a:defRPr sz="1728">
                <a:latin typeface="Times New Roman"/>
                <a:ea typeface="Times New Roman"/>
                <a:cs typeface="Times New Roman"/>
                <a:sym typeface="Times New Roman"/>
              </a:defRPr>
            </a:pPr>
            <a:r>
              <a:t>Ask a couple of questions? </a:t>
            </a:r>
          </a:p>
          <a:p>
            <a:pPr marL="213359" indent="-213359" defTabSz="295751">
              <a:spcBef>
                <a:spcPts val="800"/>
              </a:spcBef>
              <a:defRPr sz="1728">
                <a:latin typeface="Times New Roman"/>
                <a:ea typeface="Times New Roman"/>
                <a:cs typeface="Times New Roman"/>
                <a:sym typeface="Times New Roman"/>
              </a:defRPr>
            </a:pPr>
            <a:r>
              <a:t>Make a couple of comments?</a:t>
            </a:r>
          </a:p>
          <a:p>
            <a:pPr marL="213359" indent="-213359" defTabSz="295751">
              <a:spcBef>
                <a:spcPts val="800"/>
              </a:spcBef>
              <a:defRPr sz="1728">
                <a:latin typeface="Times New Roman"/>
                <a:ea typeface="Times New Roman"/>
                <a:cs typeface="Times New Roman"/>
                <a:sym typeface="Times New Roman"/>
              </a:defRPr>
            </a:pPr>
            <a:r>
              <a:t>Any more readings to recommend?</a:t>
            </a:r>
          </a:p>
          <a:p>
            <a:pPr marL="0" indent="0" defTabSz="295751">
              <a:spcBef>
                <a:spcPts val="800"/>
              </a:spcBef>
              <a:buSzTx/>
              <a:buNone/>
              <a:defRPr sz="1728">
                <a:latin typeface="Times New Roman"/>
                <a:ea typeface="Times New Roman"/>
                <a:cs typeface="Times New Roman"/>
                <a:sym typeface="Times New Roman"/>
              </a:defRPr>
            </a:pPr>
          </a:p>
          <a:p>
            <a:pPr marL="0" indent="0" defTabSz="295751">
              <a:spcBef>
                <a:spcPts val="800"/>
              </a:spcBef>
              <a:buSzTx/>
              <a:buNone/>
              <a:defRPr sz="1728">
                <a:latin typeface="Times New Roman"/>
                <a:ea typeface="Times New Roman"/>
                <a:cs typeface="Times New Roman"/>
                <a:sym typeface="Times New Roman"/>
              </a:defRPr>
            </a:pPr>
          </a:p>
          <a:p>
            <a:pPr marL="213359" indent="-213359" defTabSz="295751">
              <a:spcBef>
                <a:spcPts val="0"/>
              </a:spcBef>
              <a:defRPr sz="1152">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https://www.icloud.com/keynote/0YKEi7HeOrVGvKYtt9FEqH7nA</a:t>
            </a:r>
            <a:r>
              <a:t>&gt;</a:t>
            </a:r>
          </a:p>
          <a:p>
            <a:pPr marL="213359" indent="-213359" defTabSz="295751">
              <a:spcBef>
                <a:spcPts val="0"/>
              </a:spcBef>
              <a:defRPr sz="1152">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https://www.bradford-delong.com/2020/04/coronavirus.html</a:t>
            </a:r>
            <a:r>
              <a:t>&gt;</a:t>
            </a:r>
          </a:p>
          <a:p>
            <a:pPr marL="0" indent="0" defTabSz="295751">
              <a:spcBef>
                <a:spcPts val="0"/>
              </a:spcBef>
              <a:buSzTx/>
              <a:buNone/>
              <a:defRPr sz="1152">
                <a:latin typeface="Times New Roman"/>
                <a:ea typeface="Times New Roman"/>
                <a:cs typeface="Times New Roman"/>
                <a:sym typeface="Times New Roman"/>
              </a:defRPr>
            </a:pPr>
          </a:p>
          <a:p>
            <a:pPr marL="213359" indent="-213359" defTabSz="295751">
              <a:spcBef>
                <a:spcPts val="0"/>
              </a:spcBef>
              <a:defRPr sz="1152">
                <a:latin typeface="Times New Roman"/>
                <a:ea typeface="Times New Roman"/>
                <a:cs typeface="Times New Roman"/>
                <a:sym typeface="Times New Roman"/>
              </a:defRPr>
            </a:pPr>
            <a:r>
              <a:t>github:&lt;</a:t>
            </a:r>
            <a:r>
              <a:rPr u="sng">
                <a:solidFill>
                  <a:srgbClr val="0000FF"/>
                </a:solidFill>
                <a:uFill>
                  <a:solidFill>
                    <a:srgbClr val="0000FF"/>
                  </a:solidFill>
                </a:uFill>
                <a:hlinkClick r:id="rId4" invalidUrl="" action="" tgtFrame="" tooltip="" history="1" highlightClick="0" endSnd="0"/>
              </a:rPr>
              <a:t>https://github.com/braddelong/public-files/blob/master/coronavirus.pptx</a:t>
            </a:r>
            <a:r>
              <a:t>&gt;</a:t>
            </a:r>
          </a:p>
          <a:p>
            <a:pPr marL="213359" indent="-213359" defTabSz="295751">
              <a:spcBef>
                <a:spcPts val="0"/>
              </a:spcBef>
              <a:defRPr sz="1152">
                <a:latin typeface="Times New Roman"/>
                <a:ea typeface="Times New Roman"/>
                <a:cs typeface="Times New Roman"/>
                <a:sym typeface="Times New Roman"/>
              </a:defRPr>
            </a:pPr>
            <a:r>
              <a:rPr u="sng">
                <a:solidFill>
                  <a:srgbClr val="0000FF"/>
                </a:solidFill>
                <a:uFill>
                  <a:solidFill>
                    <a:srgbClr val="0000FF"/>
                  </a:solidFill>
                </a:uFill>
                <a:hlinkClick r:id="rId5" invalidUrl="" action="" tgtFrame="" tooltip="" history="1" highlightClick="0" endSnd="0"/>
              </a:rPr>
              <a:t>https://github.com/braddelong/public-files/blob/master/coronavirus.pdf</a:t>
            </a:r>
            <a:r>
              <a:t>&gt;</a:t>
            </a:r>
          </a:p>
          <a:p>
            <a:pPr marL="0" indent="0" defTabSz="295751">
              <a:spcBef>
                <a:spcPts val="0"/>
              </a:spcBef>
              <a:buSzTx/>
              <a:buNone/>
              <a:defRPr sz="1152">
                <a:latin typeface="Times New Roman"/>
                <a:ea typeface="Times New Roman"/>
                <a:cs typeface="Times New Roman"/>
                <a:sym typeface="Times New Roman"/>
              </a:defRPr>
            </a:pPr>
          </a:p>
          <a:p>
            <a:pPr marL="213359" indent="-213359" defTabSz="295751">
              <a:spcBef>
                <a:spcPts val="0"/>
              </a:spcBef>
              <a:defRPr sz="1152">
                <a:latin typeface="Times New Roman"/>
                <a:ea typeface="Times New Roman"/>
                <a:cs typeface="Times New Roman"/>
                <a:sym typeface="Times New Roman"/>
              </a:defRPr>
            </a:pPr>
            <a:r>
              <a:t>html File: &lt;</a:t>
            </a:r>
            <a:r>
              <a:rPr u="sng">
                <a:solidFill>
                  <a:srgbClr val="0000FF"/>
                </a:solidFill>
                <a:uFill>
                  <a:solidFill>
                    <a:srgbClr val="0000FF"/>
                  </a:solidFill>
                </a:uFill>
                <a:hlinkClick r:id="rId3" invalidUrl="" action="" tgtFrame="" tooltip="" history="1" highlightClick="0" endSnd="0"/>
              </a:rPr>
              <a:t>https://www.bradford-delong.com/2020/04/coronavirus.html</a:t>
            </a:r>
            <a:r>
              <a:t>&gt;</a:t>
            </a:r>
          </a:p>
          <a:p>
            <a:pPr marL="213359" indent="-213359" defTabSz="295751">
              <a:spcBef>
                <a:spcPts val="0"/>
              </a:spcBef>
              <a:defRPr sz="1152">
                <a:latin typeface="Times New Roman"/>
                <a:ea typeface="Times New Roman"/>
                <a:cs typeface="Times New Roman"/>
                <a:sym typeface="Times New Roman"/>
              </a:defRPr>
            </a:pPr>
            <a:r>
              <a:t>Edit This File: &lt;</a:t>
            </a:r>
            <a:r>
              <a:rPr u="sng">
                <a:solidFill>
                  <a:srgbClr val="0000FF"/>
                </a:solidFill>
                <a:uFill>
                  <a:solidFill>
                    <a:srgbClr val="0000FF"/>
                  </a:solidFill>
                </a:uFill>
                <a:hlinkClick r:id="rId6" invalidUrl="" action="" tgtFrame="" tooltip="" history="1" highlightClick="0" endSnd="0"/>
              </a:rPr>
              <a:t>https://www.typepad.com/site/blogs/6a00e551f08003883400e551f080068834/post/6a00e551f080038834025d9b3bd66a200c/edit</a:t>
            </a:r>
            <a:r>
              <a:t>&gt;</a:t>
            </a:r>
          </a:p>
          <a:p>
            <a:pPr marL="0" indent="0" defTabSz="295751">
              <a:spcBef>
                <a:spcPts val="0"/>
              </a:spcBef>
              <a:buSzTx/>
              <a:buNone/>
              <a:defRPr sz="1152">
                <a:latin typeface="Times New Roman"/>
                <a:ea typeface="Times New Roman"/>
                <a:cs typeface="Times New Roman"/>
                <a:sym typeface="Times New Roman"/>
              </a:defRPr>
            </a:pPr>
          </a:p>
          <a:p>
            <a:pPr marL="213359" indent="-213359" defTabSz="295751">
              <a:spcBef>
                <a:spcPts val="0"/>
              </a:spcBef>
              <a:defRPr sz="1152">
                <a:latin typeface="Times New Roman"/>
                <a:ea typeface="Times New Roman"/>
                <a:cs typeface="Times New Roman"/>
                <a:sym typeface="Times New Roman"/>
              </a:defRPr>
            </a:pPr>
            <a:r>
              <a:t>&lt;</a:t>
            </a:r>
            <a:r>
              <a:rPr u="sng">
                <a:solidFill>
                  <a:srgbClr val="0000FF"/>
                </a:solidFill>
                <a:uFill>
                  <a:solidFill>
                    <a:srgbClr val="0000FF"/>
                  </a:solidFill>
                </a:uFill>
                <a:hlinkClick r:id="rId7" invalidUrl="" action="" tgtFrame="" tooltip="" history="1" highlightClick="0" endSnd="0"/>
              </a:rPr>
              <a:t>https://delong.typepad.com/files/2020-04-01-coronavirus.pdf</a:t>
            </a:r>
            <a:r>
              <a:t>&gt;</a:t>
            </a:r>
          </a:p>
        </p:txBody>
      </p:sp>
      <p:pic>
        <p:nvPicPr>
          <p:cNvPr id="280" name="image1.tif" descr="image1.tif"/>
          <p:cNvPicPr>
            <a:picLocks noChangeAspect="1"/>
          </p:cNvPicPr>
          <p:nvPr/>
        </p:nvPicPr>
        <p:blipFill>
          <a:blip r:embed="rId8">
            <a:extLst/>
          </a:blip>
          <a:stretch>
            <a:fillRect/>
          </a:stretch>
        </p:blipFill>
        <p:spPr>
          <a:xfrm>
            <a:off x="4086457" y="1270000"/>
            <a:ext cx="4762501" cy="4762500"/>
          </a:xfrm>
          <a:prstGeom prst="rect">
            <a:avLst/>
          </a:prstGeom>
          <a:ln w="12700">
            <a:miter lim="400000"/>
          </a:ln>
        </p:spPr>
      </p:pic>
      <p:sp>
        <p:nvSpPr>
          <p:cNvPr id="28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200"/>
            </a:pP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About the Course"/>
          <p:cNvSpPr txBox="1"/>
          <p:nvPr>
            <p:ph type="title" idx="4294967295"/>
          </p:nvPr>
        </p:nvSpPr>
        <p:spPr>
          <a:xfrm>
            <a:off x="277663" y="-3"/>
            <a:ext cx="8572501" cy="1267128"/>
          </a:xfrm>
          <a:prstGeom prst="rect">
            <a:avLst/>
          </a:prstGeom>
        </p:spPr>
        <p:txBody>
          <a:bodyPr lIns="45718" tIns="45718" rIns="45718" bIns="45718"/>
          <a:lstStyle>
            <a:lvl1pPr>
              <a:defRPr>
                <a:solidFill>
                  <a:srgbClr val="000080"/>
                </a:solidFill>
              </a:defRPr>
            </a:lvl1pPr>
          </a:lstStyle>
          <a:p>
            <a:pPr/>
            <a:r>
              <a:t>Coronavirus! (March 16)</a:t>
            </a:r>
          </a:p>
        </p:txBody>
      </p:sp>
      <p:sp>
        <p:nvSpPr>
          <p:cNvPr id="284"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0704">
              <a:spcBef>
                <a:spcPts val="800"/>
              </a:spcBef>
              <a:buSzTx/>
              <a:buNone/>
              <a:defRPr b="1" sz="1748">
                <a:uFill>
                  <a:solidFill>
                    <a:srgbClr val="000000"/>
                  </a:solidFill>
                </a:uFill>
                <a:latin typeface="+mj-lt"/>
                <a:ea typeface="+mj-ea"/>
                <a:cs typeface="+mj-cs"/>
                <a:sym typeface="Helvetica"/>
              </a:defRPr>
            </a:pPr>
            <a:r>
              <a:rPr strike="sngStrike"/>
              <a:t>With 31 deaths in the U.S. as of March 11, a 1% death rate, and up to 4 weeks between infection and death, that means that as of Feb 12 there were 3100 coronavirus cases in the United States</a:t>
            </a:r>
            <a:r>
              <a:t>. </a:t>
            </a:r>
          </a:p>
          <a:p>
            <a:pPr marL="0" indent="0" defTabSz="340704">
              <a:spcBef>
                <a:spcPts val="800"/>
              </a:spcBef>
              <a:buSzTx/>
              <a:buNone/>
              <a:defRPr b="1" sz="1748">
                <a:uFill>
                  <a:solidFill>
                    <a:srgbClr val="000000"/>
                  </a:solidFill>
                </a:uFill>
                <a:latin typeface="+mj-lt"/>
                <a:ea typeface="+mj-ea"/>
                <a:cs typeface="+mj-cs"/>
                <a:sym typeface="Helvetica"/>
              </a:defRPr>
            </a:pPr>
            <a:r>
              <a:t>With 87 deaths in the U.S. as of Mar 16, a 1% death rate, and up to 4 weeks between infection and death, that means that as of Feb 17 there were 8700 coronavirus cases in the United States</a:t>
            </a:r>
            <a:endParaRPr strike="sngStrike"/>
          </a:p>
          <a:p>
            <a:pPr marL="0" indent="0" defTabSz="340704">
              <a:spcBef>
                <a:spcPts val="800"/>
              </a:spcBef>
              <a:buSzTx/>
              <a:buNone/>
              <a:defRPr b="1" sz="1748">
                <a:uFill>
                  <a:solidFill>
                    <a:srgbClr val="000000"/>
                  </a:solidFill>
                </a:uFill>
                <a:latin typeface="+mj-lt"/>
                <a:ea typeface="+mj-ea"/>
                <a:cs typeface="+mj-cs"/>
                <a:sym typeface="Helvetica"/>
              </a:defRPr>
            </a:pPr>
            <a:r>
              <a:t>If it is doubling every seven days, then now about 150,000 people have and in the next week about 150,000 more people in the U.S. will catch coronavirus—which means 1/2200, currently 3500 of the 7.6 million inhabitants of San Francisco Bay. Touch a hard surface that any of those 3500 has touched in the last 48 hours, and the virus has a chance to jump to you…</a:t>
            </a:r>
          </a:p>
          <a:p>
            <a:pPr marL="0" indent="0" defTabSz="340704">
              <a:spcBef>
                <a:spcPts val="800"/>
              </a:spcBef>
              <a:buSzTx/>
              <a:buNone/>
              <a:defRPr b="1" sz="1748">
                <a:uFill>
                  <a:solidFill>
                    <a:srgbClr val="000000"/>
                  </a:solidFill>
                </a:uFill>
                <a:latin typeface="+mj-lt"/>
                <a:ea typeface="+mj-ea"/>
                <a:cs typeface="+mj-cs"/>
                <a:sym typeface="Helvetica"/>
              </a:defRPr>
            </a:pPr>
          </a:p>
          <a:p>
            <a:pPr marL="0" indent="0" defTabSz="340704">
              <a:spcBef>
                <a:spcPts val="800"/>
              </a:spcBef>
              <a:buSzTx/>
              <a:buNone/>
              <a:defRPr b="1" sz="1748">
                <a:uFill>
                  <a:solidFill>
                    <a:srgbClr val="000000"/>
                  </a:solidFill>
                </a:uFill>
                <a:latin typeface="+mj-lt"/>
                <a:ea typeface="+mj-ea"/>
                <a:cs typeface="+mj-cs"/>
                <a:sym typeface="Helvetica"/>
              </a:defRPr>
            </a:pPr>
            <a:r>
              <a:t>These numbers could be five times too big. These numbers are probably not five times too small unless the thing is a lot less deadly, and there are a lot of asymptomatic cases…</a:t>
            </a:r>
          </a:p>
          <a:p>
            <a:pPr marL="0" indent="0" defTabSz="340704">
              <a:spcBef>
                <a:spcPts val="800"/>
              </a:spcBef>
              <a:buSzTx/>
              <a:buNone/>
              <a:defRPr b="1" sz="1748">
                <a:uFill>
                  <a:solidFill>
                    <a:srgbClr val="000000"/>
                  </a:solidFill>
                </a:uFill>
                <a:latin typeface="+mj-lt"/>
                <a:ea typeface="+mj-ea"/>
                <a:cs typeface="+mj-cs"/>
                <a:sym typeface="Helvetica"/>
              </a:defRPr>
            </a:pPr>
          </a:p>
          <a:p>
            <a:pPr marL="179317" indent="-179317" defTabSz="340704">
              <a:spcBef>
                <a:spcPts val="800"/>
              </a:spcBef>
              <a:buSzPct val="100000"/>
              <a:defRPr sz="1748">
                <a:uFill>
                  <a:solidFill>
                    <a:srgbClr val="000000"/>
                  </a:solidFill>
                </a:uFill>
                <a:latin typeface="Times New Roman"/>
                <a:ea typeface="Times New Roman"/>
                <a:cs typeface="Times New Roman"/>
                <a:sym typeface="Times New Roman"/>
              </a:defRPr>
            </a:pPr>
            <a:r>
              <a:t>What is wrong with this analysis?</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About the Course"/>
          <p:cNvSpPr txBox="1"/>
          <p:nvPr>
            <p:ph type="title" idx="4294967295"/>
          </p:nvPr>
        </p:nvSpPr>
        <p:spPr>
          <a:xfrm>
            <a:off x="277663" y="139697"/>
            <a:ext cx="8572502"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287"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21: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288" name="Image" descr="Image"/>
          <p:cNvPicPr>
            <a:picLocks noChangeAspect="1"/>
          </p:cNvPicPr>
          <p:nvPr/>
        </p:nvPicPr>
        <p:blipFill>
          <a:blip r:embed="rId2">
            <a:extLst/>
          </a:blip>
          <a:stretch>
            <a:fillRect/>
          </a:stretch>
        </p:blipFill>
        <p:spPr>
          <a:xfrm>
            <a:off x="5302445" y="1267121"/>
            <a:ext cx="3690465" cy="4647506"/>
          </a:xfrm>
          <a:prstGeom prst="rect">
            <a:avLst/>
          </a:prstGeom>
          <a:ln w="12700">
            <a:miter lim="400000"/>
          </a:ln>
        </p:spPr>
      </p:pic>
      <p:pic>
        <p:nvPicPr>
          <p:cNvPr id="289" name="Image" descr="Image"/>
          <p:cNvPicPr>
            <a:picLocks noChangeAspect="1"/>
          </p:cNvPicPr>
          <p:nvPr/>
        </p:nvPicPr>
        <p:blipFill>
          <a:blip r:embed="rId3">
            <a:extLst/>
          </a:blip>
          <a:stretch>
            <a:fillRect/>
          </a:stretch>
        </p:blipFill>
        <p:spPr>
          <a:xfrm>
            <a:off x="277663" y="4017610"/>
            <a:ext cx="4467385" cy="2662739"/>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292"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10: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293" name="Image" descr="Image"/>
          <p:cNvPicPr>
            <a:picLocks noChangeAspect="1"/>
          </p:cNvPicPr>
          <p:nvPr/>
        </p:nvPicPr>
        <p:blipFill>
          <a:blip r:embed="rId2">
            <a:extLst/>
          </a:blip>
          <a:stretch>
            <a:fillRect/>
          </a:stretch>
        </p:blipFill>
        <p:spPr>
          <a:xfrm>
            <a:off x="277662" y="3563384"/>
            <a:ext cx="5024784" cy="3080921"/>
          </a:xfrm>
          <a:prstGeom prst="rect">
            <a:avLst/>
          </a:prstGeom>
          <a:ln w="12700">
            <a:miter lim="400000"/>
          </a:ln>
        </p:spPr>
      </p:pic>
      <p:pic>
        <p:nvPicPr>
          <p:cNvPr id="294" name="Image" descr="Image"/>
          <p:cNvPicPr>
            <a:picLocks noChangeAspect="1"/>
          </p:cNvPicPr>
          <p:nvPr/>
        </p:nvPicPr>
        <p:blipFill>
          <a:blip r:embed="rId3">
            <a:extLst/>
          </a:blip>
          <a:stretch>
            <a:fillRect/>
          </a:stretch>
        </p:blipFill>
        <p:spPr>
          <a:xfrm>
            <a:off x="5723025" y="1119015"/>
            <a:ext cx="3285195" cy="5673464"/>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Catch Our Breath…"/>
          <p:cNvSpPr txBox="1"/>
          <p:nvPr>
            <p:ph type="title"/>
          </p:nvPr>
        </p:nvSpPr>
        <p:spPr>
          <a:xfrm>
            <a:off x="276457" y="-3"/>
            <a:ext cx="8572501" cy="1270005"/>
          </a:xfrm>
          <a:prstGeom prst="rect">
            <a:avLst/>
          </a:prstGeom>
        </p:spPr>
        <p:txBody>
          <a:bodyPr/>
          <a:lstStyle/>
          <a:p>
            <a:pPr/>
            <a:r>
              <a:t>Notes</a:t>
            </a:r>
          </a:p>
        </p:txBody>
      </p:sp>
      <p:sp>
        <p:nvSpPr>
          <p:cNvPr id="297"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298"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Present at the Creation"/>
          <p:cNvSpPr txBox="1"/>
          <p:nvPr>
            <p:ph type="title"/>
          </p:nvPr>
        </p:nvSpPr>
        <p:spPr>
          <a:xfrm>
            <a:off x="124795" y="-1"/>
            <a:ext cx="8890001" cy="1261271"/>
          </a:xfrm>
          <a:prstGeom prst="rect">
            <a:avLst/>
          </a:prstGeom>
        </p:spPr>
        <p:txBody>
          <a:bodyPr/>
          <a:lstStyle>
            <a:lvl1pPr defTabSz="325068">
              <a:defRPr sz="5688"/>
            </a:lvl1pPr>
          </a:lstStyle>
          <a:p>
            <a:pPr/>
            <a:r>
              <a:t>Earlier “Populists” Had Plans!</a:t>
            </a:r>
          </a:p>
        </p:txBody>
      </p:sp>
      <p:sp>
        <p:nvSpPr>
          <p:cNvPr id="117" name="Somehow, after World War II, nearly everything went right…"/>
          <p:cNvSpPr txBox="1"/>
          <p:nvPr>
            <p:ph type="body" idx="1"/>
          </p:nvPr>
        </p:nvSpPr>
        <p:spPr>
          <a:xfrm>
            <a:off x="124795" y="1261267"/>
            <a:ext cx="5370179" cy="4687518"/>
          </a:xfrm>
          <a:prstGeom prst="rect">
            <a:avLst/>
          </a:prstGeom>
        </p:spPr>
        <p:txBody>
          <a:bodyPr anchor="t"/>
          <a:lstStyle/>
          <a:p>
            <a:pPr marL="0" indent="0" defTabSz="119737">
              <a:spcBef>
                <a:spcPts val="600"/>
              </a:spcBef>
              <a:buSzTx/>
              <a:buNone/>
              <a:defRPr b="1" sz="1650">
                <a:latin typeface="+mj-lt"/>
                <a:ea typeface="+mj-ea"/>
                <a:cs typeface="+mj-cs"/>
                <a:sym typeface="Helvetica"/>
              </a:defRPr>
            </a:pPr>
            <a:r>
              <a:t>American populists:</a:t>
            </a:r>
          </a:p>
          <a:p>
            <a:pPr marL="86380" indent="-86380" defTabSz="119737">
              <a:spcBef>
                <a:spcPts val="600"/>
              </a:spcBef>
              <a:defRPr sz="1320">
                <a:latin typeface="Times New Roman"/>
                <a:ea typeface="Times New Roman"/>
                <a:cs typeface="Times New Roman"/>
                <a:sym typeface="Times New Roman"/>
              </a:defRPr>
            </a:pPr>
            <a:r>
              <a:t>Free coinage of silver at 16-to-1</a:t>
            </a:r>
          </a:p>
          <a:p>
            <a:pPr marL="86380" indent="-86380" defTabSz="119737">
              <a:spcBef>
                <a:spcPts val="600"/>
              </a:spcBef>
              <a:defRPr sz="1320">
                <a:latin typeface="Times New Roman"/>
                <a:ea typeface="Times New Roman"/>
                <a:cs typeface="Times New Roman"/>
                <a:sym typeface="Times New Roman"/>
              </a:defRPr>
            </a:pPr>
            <a:r>
              <a:t>An ICC to control railroad rates</a:t>
            </a:r>
          </a:p>
          <a:p>
            <a:pPr marL="86380" indent="-86380" defTabSz="119737">
              <a:spcBef>
                <a:spcPts val="600"/>
              </a:spcBef>
              <a:defRPr sz="1320">
                <a:latin typeface="Times New Roman"/>
                <a:ea typeface="Times New Roman"/>
                <a:cs typeface="Times New Roman"/>
                <a:sym typeface="Times New Roman"/>
              </a:defRPr>
            </a:pPr>
            <a:r>
              <a:t>Farmer cooperatives</a:t>
            </a:r>
          </a:p>
          <a:p>
            <a:pPr marL="86380" indent="-86380" defTabSz="119737">
              <a:spcBef>
                <a:spcPts val="600"/>
              </a:spcBef>
              <a:defRPr sz="1320">
                <a:latin typeface="Times New Roman"/>
                <a:ea typeface="Times New Roman"/>
                <a:cs typeface="Times New Roman"/>
                <a:sym typeface="Times New Roman"/>
              </a:defRPr>
            </a:pPr>
            <a:r>
              <a:t>Antitrust</a:t>
            </a:r>
          </a:p>
          <a:p>
            <a:pPr marL="86380" indent="-86380" defTabSz="119737">
              <a:spcBef>
                <a:spcPts val="600"/>
              </a:spcBef>
              <a:defRPr sz="1320">
                <a:latin typeface="Times New Roman"/>
                <a:ea typeface="Times New Roman"/>
                <a:cs typeface="Times New Roman"/>
                <a:sym typeface="Times New Roman"/>
              </a:defRPr>
            </a:pPr>
            <a:r>
              <a:t>Farmer-labor alliance</a:t>
            </a:r>
          </a:p>
          <a:p>
            <a:pPr marL="86380" indent="-86380" defTabSz="119737">
              <a:spcBef>
                <a:spcPts val="600"/>
              </a:spcBef>
              <a:defRPr sz="1320">
                <a:latin typeface="Times New Roman"/>
                <a:ea typeface="Times New Roman"/>
                <a:cs typeface="Times New Roman"/>
                <a:sym typeface="Times New Roman"/>
              </a:defRPr>
            </a:pPr>
            <a:r>
              <a:t>William Jennings Bryan: “Thou shalt not press down upon the brow of labor this crown of thorns; thou shalt not crucify mankind upon a cross of gold”</a:t>
            </a:r>
          </a:p>
          <a:p>
            <a:pPr marL="86380" indent="-86380" defTabSz="119737">
              <a:spcBef>
                <a:spcPts val="600"/>
              </a:spcBef>
              <a:defRPr sz="1320">
                <a:latin typeface="Times New Roman"/>
                <a:ea typeface="Times New Roman"/>
                <a:cs typeface="Times New Roman"/>
                <a:sym typeface="Times New Roman"/>
              </a:defRPr>
            </a:pPr>
            <a:r>
              <a:t>Some of these made sense; others did not</a:t>
            </a:r>
          </a:p>
          <a:p>
            <a:pPr marL="0" indent="0" defTabSz="119737">
              <a:spcBef>
                <a:spcPts val="600"/>
              </a:spcBef>
              <a:buSzTx/>
              <a:buNone/>
              <a:defRPr b="1" sz="1650">
                <a:latin typeface="+mj-lt"/>
                <a:ea typeface="+mj-ea"/>
                <a:cs typeface="+mj-cs"/>
                <a:sym typeface="Helvetica"/>
              </a:defRPr>
            </a:pPr>
          </a:p>
          <a:p>
            <a:pPr marL="0" indent="0" defTabSz="119737">
              <a:spcBef>
                <a:spcPts val="600"/>
              </a:spcBef>
              <a:buSzTx/>
              <a:buNone/>
              <a:defRPr b="1" sz="1650">
                <a:latin typeface="+mj-lt"/>
                <a:ea typeface="+mj-ea"/>
                <a:cs typeface="+mj-cs"/>
                <a:sym typeface="Helvetica"/>
              </a:defRPr>
            </a:pPr>
            <a:r>
              <a:t>Latin American populists:</a:t>
            </a:r>
          </a:p>
          <a:p>
            <a:pPr marL="86380" indent="-86380" defTabSz="119737">
              <a:spcBef>
                <a:spcPts val="600"/>
              </a:spcBef>
              <a:defRPr sz="1320">
                <a:latin typeface="Times New Roman"/>
                <a:ea typeface="Times New Roman"/>
                <a:cs typeface="Times New Roman"/>
                <a:sym typeface="Times New Roman"/>
              </a:defRPr>
            </a:pPr>
            <a:r>
              <a:t>Government jobs for the boys</a:t>
            </a:r>
          </a:p>
          <a:p>
            <a:pPr marL="86380" indent="-86380" defTabSz="119737">
              <a:spcBef>
                <a:spcPts val="600"/>
              </a:spcBef>
              <a:defRPr sz="1320">
                <a:latin typeface="Times New Roman"/>
                <a:ea typeface="Times New Roman"/>
                <a:cs typeface="Times New Roman"/>
                <a:sym typeface="Times New Roman"/>
              </a:defRPr>
            </a:pPr>
            <a:r>
              <a:t>ISI at the expense of landed export interests</a:t>
            </a:r>
          </a:p>
          <a:p>
            <a:pPr marL="86380" indent="-86380" defTabSz="119737">
              <a:spcBef>
                <a:spcPts val="600"/>
              </a:spcBef>
              <a:defRPr sz="1320">
                <a:latin typeface="Times New Roman"/>
                <a:ea typeface="Times New Roman"/>
                <a:cs typeface="Times New Roman"/>
                <a:sym typeface="Times New Roman"/>
              </a:defRPr>
            </a:pPr>
            <a:r>
              <a:t>Borrow-and-spend</a:t>
            </a:r>
          </a:p>
          <a:p>
            <a:pPr marL="86380" indent="-86380" defTabSz="119737">
              <a:spcBef>
                <a:spcPts val="600"/>
              </a:spcBef>
              <a:defRPr sz="1320">
                <a:latin typeface="Times New Roman"/>
                <a:ea typeface="Times New Roman"/>
                <a:cs typeface="Times New Roman"/>
                <a:sym typeface="Times New Roman"/>
              </a:defRPr>
            </a:pPr>
            <a:r>
              <a:t>Use price controls to stem inflation</a:t>
            </a:r>
          </a:p>
          <a:p>
            <a:pPr marL="86380" indent="-86380" defTabSz="119737">
              <a:spcBef>
                <a:spcPts val="600"/>
              </a:spcBef>
              <a:defRPr sz="1320">
                <a:latin typeface="Times New Roman"/>
                <a:ea typeface="Times New Roman"/>
                <a:cs typeface="Times New Roman"/>
                <a:sym typeface="Times New Roman"/>
              </a:defRPr>
            </a:pPr>
            <a:r>
              <a:t>Some of these made sense, others did not</a:t>
            </a:r>
          </a:p>
        </p:txBody>
      </p:sp>
      <p:sp>
        <p:nvSpPr>
          <p:cNvPr id="11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119" name="Image" descr="Image"/>
          <p:cNvPicPr>
            <a:picLocks noChangeAspect="1"/>
          </p:cNvPicPr>
          <p:nvPr/>
        </p:nvPicPr>
        <p:blipFill>
          <a:blip r:embed="rId3">
            <a:extLst/>
          </a:blip>
          <a:stretch>
            <a:fillRect/>
          </a:stretch>
        </p:blipFill>
        <p:spPr>
          <a:xfrm>
            <a:off x="5409017" y="1256382"/>
            <a:ext cx="3590038" cy="2915767"/>
          </a:xfrm>
          <a:prstGeom prst="rect">
            <a:avLst/>
          </a:prstGeom>
          <a:ln w="12700">
            <a:miter lim="400000"/>
          </a:ln>
        </p:spPr>
      </p:pic>
      <p:pic>
        <p:nvPicPr>
          <p:cNvPr id="120" name="Image" descr="Image"/>
          <p:cNvPicPr>
            <a:picLocks noChangeAspect="1"/>
          </p:cNvPicPr>
          <p:nvPr/>
        </p:nvPicPr>
        <p:blipFill>
          <a:blip r:embed="rId4">
            <a:extLst/>
          </a:blip>
          <a:stretch>
            <a:fillRect/>
          </a:stretch>
        </p:blipFill>
        <p:spPr>
          <a:xfrm>
            <a:off x="5410698" y="4084253"/>
            <a:ext cx="3586675" cy="2514960"/>
          </a:xfrm>
          <a:prstGeom prst="rect">
            <a:avLst/>
          </a:prstGeom>
          <a:ln w="12700">
            <a:miter lim="400000"/>
          </a:ln>
        </p:spPr>
      </p:pic>
      <p:pic>
        <p:nvPicPr>
          <p:cNvPr id="121"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62252" y="60435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2596664" fill="hold"/>
                                        <p:tgtEl>
                                          <p:spTgt spid="12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Present at the Creation"/>
          <p:cNvSpPr txBox="1"/>
          <p:nvPr>
            <p:ph type="title"/>
          </p:nvPr>
        </p:nvSpPr>
        <p:spPr>
          <a:xfrm>
            <a:off x="124795" y="-1"/>
            <a:ext cx="8890001" cy="1261271"/>
          </a:xfrm>
          <a:prstGeom prst="rect">
            <a:avLst/>
          </a:prstGeom>
        </p:spPr>
        <p:txBody>
          <a:bodyPr/>
          <a:lstStyle>
            <a:lvl1pPr defTabSz="255116">
              <a:defRPr sz="4464"/>
            </a:lvl1pPr>
          </a:lstStyle>
          <a:p>
            <a:pPr/>
            <a:r>
              <a:t>Identifying the Enemies of the Nation</a:t>
            </a:r>
          </a:p>
        </p:txBody>
      </p:sp>
      <p:sp>
        <p:nvSpPr>
          <p:cNvPr id="126" name="Somehow, after World War II, nearly everything went right…"/>
          <p:cNvSpPr txBox="1"/>
          <p:nvPr>
            <p:ph type="body" idx="1"/>
          </p:nvPr>
        </p:nvSpPr>
        <p:spPr>
          <a:xfrm>
            <a:off x="124795" y="1261267"/>
            <a:ext cx="8894410" cy="4687518"/>
          </a:xfrm>
          <a:prstGeom prst="rect">
            <a:avLst/>
          </a:prstGeom>
        </p:spPr>
        <p:txBody>
          <a:bodyPr anchor="t"/>
          <a:lstStyle/>
          <a:p>
            <a:pPr marL="0" indent="0" defTabSz="176341">
              <a:spcBef>
                <a:spcPts val="900"/>
              </a:spcBef>
              <a:buSzTx/>
              <a:buNone/>
              <a:defRPr b="1" sz="2430">
                <a:latin typeface="+mj-lt"/>
                <a:ea typeface="+mj-ea"/>
                <a:cs typeface="+mj-cs"/>
                <a:sym typeface="Helvetica"/>
              </a:defRPr>
            </a:pPr>
            <a:r>
              <a:t>Yes, earlier populists had identified enemies…</a:t>
            </a:r>
          </a:p>
          <a:p>
            <a:pPr marL="127215" indent="-127215" defTabSz="176341">
              <a:spcBef>
                <a:spcPts val="900"/>
              </a:spcBef>
              <a:defRPr sz="1944">
                <a:latin typeface="Times New Roman"/>
                <a:ea typeface="Times New Roman"/>
                <a:cs typeface="Times New Roman"/>
                <a:sym typeface="Times New Roman"/>
              </a:defRPr>
            </a:pPr>
            <a:r>
              <a:t>Monopolists…</a:t>
            </a:r>
          </a:p>
          <a:p>
            <a:pPr marL="127215" indent="-127215" defTabSz="176341">
              <a:spcBef>
                <a:spcPts val="900"/>
              </a:spcBef>
              <a:defRPr sz="1944">
                <a:latin typeface="Times New Roman"/>
                <a:ea typeface="Times New Roman"/>
                <a:cs typeface="Times New Roman"/>
                <a:sym typeface="Times New Roman"/>
              </a:defRPr>
            </a:pPr>
            <a:r>
              <a:t>Bankers…</a:t>
            </a:r>
          </a:p>
          <a:p>
            <a:pPr marL="127215" indent="-127215" defTabSz="176341">
              <a:spcBef>
                <a:spcPts val="900"/>
              </a:spcBef>
              <a:defRPr sz="1944">
                <a:latin typeface="Times New Roman"/>
                <a:ea typeface="Times New Roman"/>
                <a:cs typeface="Times New Roman"/>
                <a:sym typeface="Times New Roman"/>
              </a:defRPr>
            </a:pPr>
            <a:r>
              <a:t>Rich &amp; poor foreigners…</a:t>
            </a:r>
          </a:p>
          <a:p>
            <a:pPr marL="127215" indent="-127215" defTabSz="176341">
              <a:spcBef>
                <a:spcPts val="900"/>
              </a:spcBef>
              <a:defRPr sz="1944">
                <a:latin typeface="Times New Roman"/>
                <a:ea typeface="Times New Roman"/>
                <a:cs typeface="Times New Roman"/>
                <a:sym typeface="Times New Roman"/>
              </a:defRPr>
            </a:pPr>
            <a:r>
              <a:t>Yes, not a Marxist class skew, particularly—there were malefactors of great wealth, but also malefactors of little wealth</a:t>
            </a:r>
          </a:p>
          <a:p>
            <a:pPr marL="127215" indent="-127215" defTabSz="176341">
              <a:spcBef>
                <a:spcPts val="900"/>
              </a:spcBef>
              <a:defRPr sz="1944">
                <a:latin typeface="Times New Roman"/>
                <a:ea typeface="Times New Roman"/>
                <a:cs typeface="Times New Roman"/>
                <a:sym typeface="Times New Roman"/>
              </a:defRPr>
            </a:pPr>
            <a:r>
              <a:t>The enemies were those who had set themselves in opposition to the “people”</a:t>
            </a:r>
          </a:p>
          <a:p>
            <a:pPr lvl="1" marL="318039" indent="-127215" defTabSz="176341">
              <a:spcBef>
                <a:spcPts val="900"/>
              </a:spcBef>
              <a:defRPr sz="1944">
                <a:latin typeface="Times New Roman"/>
                <a:ea typeface="Times New Roman"/>
                <a:cs typeface="Times New Roman"/>
                <a:sym typeface="Times New Roman"/>
              </a:defRPr>
            </a:pPr>
            <a:r>
              <a:t>And who had wreaked policies that impoverished the “people”</a:t>
            </a:r>
          </a:p>
          <a:p>
            <a:pPr marL="127215" indent="-127215" defTabSz="176341">
              <a:spcBef>
                <a:spcPts val="900"/>
              </a:spcBef>
              <a:defRPr sz="1944">
                <a:latin typeface="Times New Roman"/>
                <a:ea typeface="Times New Roman"/>
                <a:cs typeface="Times New Roman"/>
                <a:sym typeface="Times New Roman"/>
              </a:defRPr>
            </a:pPr>
            <a:r>
              <a:t>This seems different: A Viktor Orban or a Boris Johnson or a Donald Trump is not interested in economic policies</a:t>
            </a:r>
          </a:p>
          <a:p>
            <a:pPr lvl="1" marL="318039" indent="-127215" defTabSz="176341">
              <a:spcBef>
                <a:spcPts val="900"/>
              </a:spcBef>
              <a:defRPr sz="1944">
                <a:latin typeface="Times New Roman"/>
                <a:ea typeface="Times New Roman"/>
                <a:cs typeface="Times New Roman"/>
                <a:sym typeface="Times New Roman"/>
              </a:defRPr>
            </a:pPr>
            <a:r>
              <a:t>They are interested in power, and in identifying enemies</a:t>
            </a:r>
          </a:p>
          <a:p>
            <a:pPr lvl="1" marL="318039" indent="-127215" defTabSz="176341">
              <a:spcBef>
                <a:spcPts val="900"/>
              </a:spcBef>
              <a:defRPr sz="1944">
                <a:latin typeface="Times New Roman"/>
                <a:ea typeface="Times New Roman"/>
                <a:cs typeface="Times New Roman"/>
                <a:sym typeface="Times New Roman"/>
              </a:defRPr>
            </a:pPr>
            <a:r>
              <a:t>And (secondarily?) in plutocracy/kleptocracy…</a:t>
            </a:r>
          </a:p>
        </p:txBody>
      </p:sp>
      <p:sp>
        <p:nvSpPr>
          <p:cNvPr id="12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2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76085" y="605738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1338333" fill="hold"/>
                                        <p:tgtEl>
                                          <p:spTgt spid="12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Present at the Creation"/>
          <p:cNvSpPr txBox="1"/>
          <p:nvPr>
            <p:ph type="title"/>
          </p:nvPr>
        </p:nvSpPr>
        <p:spPr>
          <a:xfrm>
            <a:off x="124795" y="-1"/>
            <a:ext cx="8890001" cy="1261271"/>
          </a:xfrm>
          <a:prstGeom prst="rect">
            <a:avLst/>
          </a:prstGeom>
        </p:spPr>
        <p:txBody>
          <a:bodyPr/>
          <a:lstStyle>
            <a:lvl1pPr defTabSz="362101">
              <a:defRPr sz="6336"/>
            </a:lvl1pPr>
          </a:lstStyle>
          <a:p>
            <a:pPr/>
            <a:r>
              <a:t>Ernest Gellner’s Argument</a:t>
            </a:r>
          </a:p>
        </p:txBody>
      </p:sp>
      <p:sp>
        <p:nvSpPr>
          <p:cNvPr id="133" name="Somehow, after World War II, nearly everything went right…"/>
          <p:cNvSpPr txBox="1"/>
          <p:nvPr>
            <p:ph type="body" idx="1"/>
          </p:nvPr>
        </p:nvSpPr>
        <p:spPr>
          <a:xfrm>
            <a:off x="124795" y="1261267"/>
            <a:ext cx="8894410" cy="4687518"/>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Nationalism is a theory of political legitimacy:</a:t>
            </a:r>
          </a:p>
          <a:p>
            <a:pPr marL="105227" indent="-105227" defTabSz="145862">
              <a:spcBef>
                <a:spcPts val="800"/>
              </a:spcBef>
              <a:defRPr sz="1608">
                <a:latin typeface="Times New Roman"/>
                <a:ea typeface="Times New Roman"/>
                <a:cs typeface="Times New Roman"/>
                <a:sym typeface="Times New Roman"/>
              </a:defRPr>
            </a:pPr>
            <a:r>
              <a:t>Those not of the right </a:t>
            </a:r>
            <a:r>
              <a:rPr i="1"/>
              <a:t>ethnos</a:t>
            </a:r>
            <a:r>
              <a:t> should not hold political power</a:t>
            </a:r>
          </a:p>
          <a:p>
            <a:pPr marL="105227" indent="-105227" defTabSz="145862">
              <a:spcBef>
                <a:spcPts val="800"/>
              </a:spcBef>
              <a:defRPr sz="1608">
                <a:latin typeface="Times New Roman"/>
                <a:ea typeface="Times New Roman"/>
                <a:cs typeface="Times New Roman"/>
                <a:sym typeface="Times New Roman"/>
              </a:defRPr>
            </a:pPr>
            <a:r>
              <a:t>Claims that a leader should be replaced fall if he can establish that he is from and is working for the right </a:t>
            </a:r>
            <a:r>
              <a:rPr i="1"/>
              <a:t>ethnos</a:t>
            </a:r>
            <a:endParaRPr i="1"/>
          </a:p>
          <a:p>
            <a:pPr marL="105227" indent="-105227" defTabSz="145862">
              <a:spcBef>
                <a:spcPts val="800"/>
              </a:spcBef>
              <a:defRPr sz="1608">
                <a:latin typeface="Times New Roman"/>
                <a:ea typeface="Times New Roman"/>
                <a:cs typeface="Times New Roman"/>
                <a:sym typeface="Times New Roman"/>
              </a:defRPr>
            </a:pPr>
            <a:r>
              <a:t>Those who want opportunity and position had better be of the right </a:t>
            </a:r>
            <a:r>
              <a:rPr i="1"/>
              <a:t>ethnos</a:t>
            </a:r>
            <a:r>
              <a:t> as well</a:t>
            </a:r>
            <a:endParaRPr i="1"/>
          </a:p>
          <a:p>
            <a:pPr marL="105227" indent="-105227" defTabSz="145862">
              <a:spcBef>
                <a:spcPts val="800"/>
              </a:spcBef>
              <a:defRPr sz="1608">
                <a:latin typeface="Times New Roman"/>
                <a:ea typeface="Times New Roman"/>
                <a:cs typeface="Times New Roman"/>
                <a:sym typeface="Times New Roman"/>
              </a:defRPr>
            </a:pPr>
            <a:r>
              <a:t>Policies have an ethnic skew—which is really an ascribed cultural skew notionally based on (fictitious) descent—not a class or a technocratic one:</a:t>
            </a:r>
          </a:p>
          <a:p>
            <a:pPr lvl="1" marL="263069" indent="-105227" defTabSz="145862">
              <a:spcBef>
                <a:spcPts val="800"/>
              </a:spcBef>
              <a:defRPr sz="1608">
                <a:latin typeface="Times New Roman"/>
                <a:ea typeface="Times New Roman"/>
                <a:cs typeface="Times New Roman"/>
                <a:sym typeface="Times New Roman"/>
              </a:defRPr>
            </a:pPr>
            <a:r>
              <a:t>“Ezekiel Moreno, 35, a Navy veteran… accepted in WorkAdvance.… That training led him to a job at M&amp;M Manufacturing, which makes aerospace parts, and to steady pay increases. ‘We’ve moved out of an apartment and into a house,. My daughter is taking violin lessons, and my other daughter has a math tutor.’ Moreno was sitting at a table with his boss, Rocky Payton.…  All said they had voted for Trump… were bewildered that he wanted to cut funds that channel people into good manufacturing jobs. ‘There’s a lot of wasteful spending, so cut other places,’ Moreno said. Payton suggested that if the government wants to cut budgets, it should target ‘Obama phones’ provided to low-income Americans. (In fact, the program predates President Barack Obama and is financed by telecom companies rather than by taxpayers.)… I was struck by how loyal they remain to Trump…”</a:t>
            </a:r>
          </a:p>
        </p:txBody>
      </p:sp>
      <p:sp>
        <p:nvSpPr>
          <p:cNvPr id="13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13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917" y="602971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880004" fill="hold"/>
                                        <p:tgtEl>
                                          <p:spTgt spid="1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Present at the Creation"/>
          <p:cNvSpPr txBox="1"/>
          <p:nvPr>
            <p:ph type="title"/>
          </p:nvPr>
        </p:nvSpPr>
        <p:spPr>
          <a:xfrm>
            <a:off x="124795" y="-1"/>
            <a:ext cx="8890001" cy="1261271"/>
          </a:xfrm>
          <a:prstGeom prst="rect">
            <a:avLst/>
          </a:prstGeom>
        </p:spPr>
        <p:txBody>
          <a:bodyPr/>
          <a:lstStyle>
            <a:lvl1pPr defTabSz="411479">
              <a:defRPr sz="7200"/>
            </a:lvl1pPr>
          </a:lstStyle>
          <a:p>
            <a:pPr/>
            <a:r>
              <a:t>Before Nationalism</a:t>
            </a:r>
          </a:p>
        </p:txBody>
      </p:sp>
      <p:sp>
        <p:nvSpPr>
          <p:cNvPr id="140" name="Somehow, after World War II, nearly everything went right…"/>
          <p:cNvSpPr txBox="1"/>
          <p:nvPr>
            <p:ph type="body" idx="1"/>
          </p:nvPr>
        </p:nvSpPr>
        <p:spPr>
          <a:xfrm>
            <a:off x="124795" y="1261267"/>
            <a:ext cx="8894410"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The Divide Between the (Potentially) Literate &amp; the Non-Literate:</a:t>
            </a:r>
          </a:p>
          <a:p>
            <a:pPr marL="157056" indent="-157056" defTabSz="217705">
              <a:spcBef>
                <a:spcPts val="1200"/>
              </a:spcBef>
              <a:defRPr>
                <a:latin typeface="Times New Roman"/>
                <a:ea typeface="Times New Roman"/>
                <a:cs typeface="Times New Roman"/>
                <a:sym typeface="Times New Roman"/>
              </a:defRPr>
            </a:pPr>
            <a:r>
              <a:t>Producers and craftsmen laterally-insulated culturally-drifting and differentiated</a:t>
            </a:r>
          </a:p>
          <a:p>
            <a:pPr marL="157056" indent="-157056" defTabSz="217705">
              <a:spcBef>
                <a:spcPts val="1200"/>
              </a:spcBef>
              <a:defRPr>
                <a:latin typeface="Times New Roman"/>
                <a:ea typeface="Times New Roman"/>
                <a:cs typeface="Times New Roman"/>
                <a:sym typeface="Times New Roman"/>
              </a:defRPr>
            </a:pPr>
            <a:r>
              <a:t>Upper classes horizontally stratified by social function</a:t>
            </a:r>
          </a:p>
          <a:p>
            <a:pPr lvl="1" marL="392641" indent="-157056" defTabSz="217705">
              <a:spcBef>
                <a:spcPts val="1200"/>
              </a:spcBef>
              <a:defRPr>
                <a:latin typeface="Times New Roman"/>
                <a:ea typeface="Times New Roman"/>
                <a:cs typeface="Times New Roman"/>
                <a:sym typeface="Times New Roman"/>
              </a:defRPr>
            </a:pPr>
            <a:r>
              <a:t>Coercive violence</a:t>
            </a:r>
          </a:p>
          <a:p>
            <a:pPr lvl="1" marL="392641" indent="-157056" defTabSz="217705">
              <a:spcBef>
                <a:spcPts val="1200"/>
              </a:spcBef>
              <a:defRPr>
                <a:latin typeface="Times New Roman"/>
                <a:ea typeface="Times New Roman"/>
                <a:cs typeface="Times New Roman"/>
                <a:sym typeface="Times New Roman"/>
              </a:defRPr>
            </a:pPr>
            <a:r>
              <a:t>Accounting and ideology</a:t>
            </a:r>
          </a:p>
          <a:p>
            <a:pPr lvl="1" marL="392641" indent="-157056" defTabSz="217705">
              <a:spcBef>
                <a:spcPts val="1200"/>
              </a:spcBef>
              <a:defRPr>
                <a:latin typeface="Times New Roman"/>
                <a:ea typeface="Times New Roman"/>
                <a:cs typeface="Times New Roman"/>
                <a:sym typeface="Times New Roman"/>
              </a:defRPr>
            </a:pPr>
            <a:r>
              <a:t>Trade and commerce</a:t>
            </a:r>
          </a:p>
          <a:p>
            <a:pPr marL="157056" indent="-157056" defTabSz="217705">
              <a:spcBef>
                <a:spcPts val="1200"/>
              </a:spcBef>
              <a:defRPr>
                <a:latin typeface="Times New Roman"/>
                <a:ea typeface="Times New Roman"/>
                <a:cs typeface="Times New Roman"/>
                <a:sym typeface="Times New Roman"/>
              </a:defRPr>
            </a:pPr>
            <a:r>
              <a:t>“Culture” either social caste or local community</a:t>
            </a:r>
          </a:p>
        </p:txBody>
      </p:sp>
      <p:sp>
        <p:nvSpPr>
          <p:cNvPr id="14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1:15</a:t>
            </a:r>
          </a:p>
        </p:txBody>
      </p:sp>
      <p:pic>
        <p:nvPicPr>
          <p:cNvPr id="14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0750" y="602971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7641670" fill="hold"/>
                                        <p:tgtEl>
                                          <p:spTgt spid="14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Present at the Creation"/>
          <p:cNvSpPr txBox="1"/>
          <p:nvPr>
            <p:ph type="title"/>
          </p:nvPr>
        </p:nvSpPr>
        <p:spPr>
          <a:xfrm>
            <a:off x="124795" y="-1"/>
            <a:ext cx="8890001" cy="1261271"/>
          </a:xfrm>
          <a:prstGeom prst="rect">
            <a:avLst/>
          </a:prstGeom>
        </p:spPr>
        <p:txBody>
          <a:bodyPr/>
          <a:lstStyle>
            <a:lvl1pPr defTabSz="304494">
              <a:defRPr sz="5328"/>
            </a:lvl1pPr>
          </a:lstStyle>
          <a:p>
            <a:pPr/>
            <a:r>
              <a:t>Industrialization Brings Literacy</a:t>
            </a:r>
          </a:p>
        </p:txBody>
      </p:sp>
      <p:sp>
        <p:nvSpPr>
          <p:cNvPr id="147" name="Somehow, after World War II, nearly everything went right…"/>
          <p:cNvSpPr txBox="1"/>
          <p:nvPr>
            <p:ph type="body" idx="1"/>
          </p:nvPr>
        </p:nvSpPr>
        <p:spPr>
          <a:xfrm>
            <a:off x="124795" y="1261267"/>
            <a:ext cx="8894410"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Industrialization brings “creative destruction”:</a:t>
            </a:r>
          </a:p>
          <a:p>
            <a:pPr marL="157056" indent="-157056" defTabSz="217705">
              <a:spcBef>
                <a:spcPts val="1200"/>
              </a:spcBef>
              <a:defRPr>
                <a:latin typeface="Times New Roman"/>
                <a:ea typeface="Times New Roman"/>
                <a:cs typeface="Times New Roman"/>
                <a:sym typeface="Times New Roman"/>
              </a:defRPr>
            </a:pPr>
            <a:r>
              <a:t>Cannot maintain strong local community bonds…</a:t>
            </a:r>
          </a:p>
          <a:p>
            <a:pPr marL="157056" indent="-157056" defTabSz="217705">
              <a:spcBef>
                <a:spcPts val="1200"/>
              </a:spcBef>
              <a:defRPr>
                <a:latin typeface="Times New Roman"/>
                <a:ea typeface="Times New Roman"/>
                <a:cs typeface="Times New Roman"/>
                <a:sym typeface="Times New Roman"/>
              </a:defRPr>
            </a:pPr>
            <a:r>
              <a:t>A society destined to be a permanent game of musical chairs</a:t>
            </a:r>
          </a:p>
          <a:p>
            <a:pPr marL="157056" indent="-157056" defTabSz="217705">
              <a:spcBef>
                <a:spcPts val="1200"/>
              </a:spcBef>
              <a:defRPr>
                <a:latin typeface="Times New Roman"/>
                <a:ea typeface="Times New Roman"/>
                <a:cs typeface="Times New Roman"/>
                <a:sym typeface="Times New Roman"/>
              </a:defRPr>
            </a:pPr>
            <a:r>
              <a:t>A common foundation of unspecialized and standardized training</a:t>
            </a:r>
          </a:p>
          <a:p>
            <a:pPr lvl="1" marL="392641" indent="-157056" defTabSz="217705">
              <a:spcBef>
                <a:spcPts val="1200"/>
              </a:spcBef>
              <a:defRPr>
                <a:latin typeface="Times New Roman"/>
                <a:ea typeface="Times New Roman"/>
                <a:cs typeface="Times New Roman"/>
                <a:sym typeface="Times New Roman"/>
              </a:defRPr>
            </a:pPr>
            <a:r>
              <a:t>“Basic training”</a:t>
            </a:r>
          </a:p>
          <a:p>
            <a:pPr lvl="1" marL="392641" indent="-157056" defTabSz="217705">
              <a:spcBef>
                <a:spcPts val="1200"/>
              </a:spcBef>
              <a:defRPr>
                <a:latin typeface="Times New Roman"/>
                <a:ea typeface="Times New Roman"/>
                <a:cs typeface="Times New Roman"/>
                <a:sym typeface="Times New Roman"/>
              </a:defRPr>
            </a:pPr>
            <a:r>
              <a:t>Literacy, numeracy, basic technical skills, basic social patterns</a:t>
            </a:r>
          </a:p>
          <a:p>
            <a:pPr marL="157056" indent="-157056" defTabSz="217705">
              <a:spcBef>
                <a:spcPts val="1200"/>
              </a:spcBef>
              <a:defRPr>
                <a:latin typeface="Times New Roman"/>
                <a:ea typeface="Times New Roman"/>
                <a:cs typeface="Times New Roman"/>
                <a:sym typeface="Times New Roman"/>
              </a:defRPr>
            </a:pPr>
            <a:r>
              <a:t>“Modern man is not loyal to a monarch or a land or a faith… but to a culture” in which he can work and be respected…</a:t>
            </a:r>
          </a:p>
          <a:p>
            <a:pPr marL="157056" indent="-157056" defTabSz="217705">
              <a:spcBef>
                <a:spcPts val="1200"/>
              </a:spcBef>
              <a:defRPr>
                <a:latin typeface="Times New Roman"/>
                <a:ea typeface="Times New Roman"/>
                <a:cs typeface="Times New Roman"/>
                <a:sym typeface="Times New Roman"/>
              </a:defRPr>
            </a:pPr>
            <a:r>
              <a:t>“Rootless cosmopolites” find themselves in trouble…</a:t>
            </a:r>
          </a:p>
        </p:txBody>
      </p:sp>
      <p:sp>
        <p:nvSpPr>
          <p:cNvPr id="14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4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8207" y="611616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8965000" fill="hold"/>
                                        <p:tgtEl>
                                          <p:spTgt spid="14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9"/>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